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0"/>
  </p:notesMasterIdLst>
  <p:sldIdLst>
    <p:sldId id="256" r:id="rId2"/>
    <p:sldId id="325" r:id="rId3"/>
    <p:sldId id="262" r:id="rId4"/>
    <p:sldId id="313" r:id="rId5"/>
    <p:sldId id="345" r:id="rId6"/>
    <p:sldId id="346" r:id="rId7"/>
    <p:sldId id="338" r:id="rId8"/>
    <p:sldId id="350" r:id="rId9"/>
    <p:sldId id="354" r:id="rId10"/>
    <p:sldId id="361" r:id="rId11"/>
    <p:sldId id="347" r:id="rId12"/>
    <p:sldId id="339" r:id="rId13"/>
    <p:sldId id="348" r:id="rId14"/>
    <p:sldId id="355" r:id="rId15"/>
    <p:sldId id="351" r:id="rId16"/>
    <p:sldId id="340" r:id="rId17"/>
    <p:sldId id="356" r:id="rId18"/>
    <p:sldId id="341" r:id="rId19"/>
    <p:sldId id="260" r:id="rId20"/>
    <p:sldId id="352" r:id="rId21"/>
    <p:sldId id="318" r:id="rId22"/>
    <p:sldId id="362" r:id="rId23"/>
    <p:sldId id="363" r:id="rId24"/>
    <p:sldId id="326" r:id="rId25"/>
    <p:sldId id="360" r:id="rId26"/>
    <p:sldId id="359" r:id="rId27"/>
    <p:sldId id="364" r:id="rId28"/>
    <p:sldId id="283" r:id="rId29"/>
  </p:sldIdLst>
  <p:sldSz cx="9144000" cy="5143500" type="screen16x9"/>
  <p:notesSz cx="6858000" cy="9144000"/>
  <p:embeddedFontLst>
    <p:embeddedFont>
      <p:font typeface="Cardo" panose="020B0604020202020204" charset="-79"/>
      <p:regular r:id="rId31"/>
      <p:bold r:id="rId32"/>
      <p:italic r:id="rId33"/>
    </p:embeddedFont>
    <p:embeddedFont>
      <p:font typeface="Josefin Sans" pitchFamily="2" charset="0"/>
      <p:regular r:id="rId34"/>
      <p:bold r:id="rId35"/>
      <p:italic r:id="rId36"/>
      <p:boldItalic r:id="rId37"/>
    </p:embeddedFont>
    <p:embeddedFont>
      <p:font typeface="Karla" pitchFamily="2" charset="0"/>
      <p:regular r:id="rId38"/>
      <p:bold r:id="rId39"/>
    </p:embeddedFont>
    <p:embeddedFont>
      <p:font typeface="Open Sans" panose="020B0606030504020204" pitchFamily="34" charset="0"/>
      <p:regular r:id="rId40"/>
      <p:bold r:id="rId41"/>
      <p:italic r:id="rId42"/>
      <p:boldItalic r:id="rId43"/>
    </p:embeddedFont>
    <p:embeddedFont>
      <p:font typeface="Teko"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70EDE2-2D39-43B6-9B2F-3BF919B3E1E0}">
  <a:tblStyle styleId="{0970EDE2-2D39-43B6-9B2F-3BF919B3E1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c4e3018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c4e301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6C17A679-B17F-C283-5AB3-0904A77A49C7}"/>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00FD726A-99DF-660D-0835-5F978F8282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471070F5-6955-281E-E486-66D469F95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576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965FF61-531B-910B-AD61-A917E10448A0}"/>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FDEDBE4A-74C5-6500-3033-569CDCFF3B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DD6FD73D-1DC9-6C2E-5AFE-E2654E26C2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51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345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FBB0001B-8426-74C7-89A2-711F3A3DEFB9}"/>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7C7AE4F-CE9D-F953-68AB-085DEA7B4B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E34E134C-BFBD-6219-F10E-B7D4918A58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52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C05E37F6-915A-77A4-D5D0-0A638BE31735}"/>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34CCCF15-D70A-9952-A624-DDC03875CD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3C7AC83-81B7-C6B0-1AD0-493707317C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17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6008D71C-1EA5-0893-24AD-82C1B21D6A78}"/>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F9A83415-963E-56D5-4FFF-47DF67D754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4F671A92-28A8-F02B-541C-D52D614A08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221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558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DBA88B36-FBA5-25B8-205A-343ED5CCF7D3}"/>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C5EBA918-BC86-A245-19D2-CB8FC2B310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97249233-0BC3-159D-A785-19B5BB2A83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701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10602e5875_0_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10602e5875_0_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408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0602e5875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0602e5875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45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FBA2420C-A4DF-8CD0-51F4-29E3B856E1AC}"/>
            </a:ext>
          </a:extLst>
        </p:cNvPr>
        <p:cNvGrpSpPr/>
        <p:nvPr/>
      </p:nvGrpSpPr>
      <p:grpSpPr>
        <a:xfrm>
          <a:off x="0" y="0"/>
          <a:ext cx="0" cy="0"/>
          <a:chOff x="0" y="0"/>
          <a:chExt cx="0" cy="0"/>
        </a:xfrm>
      </p:grpSpPr>
      <p:sp>
        <p:nvSpPr>
          <p:cNvPr id="270" name="Google Shape;270;gcde4a31ab4_0_93:notes">
            <a:extLst>
              <a:ext uri="{FF2B5EF4-FFF2-40B4-BE49-F238E27FC236}">
                <a16:creationId xmlns:a16="http://schemas.microsoft.com/office/drawing/2014/main" id="{BDF20706-2F85-463F-E4ED-512D42AB50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a:extLst>
              <a:ext uri="{FF2B5EF4-FFF2-40B4-BE49-F238E27FC236}">
                <a16:creationId xmlns:a16="http://schemas.microsoft.com/office/drawing/2014/main" id="{265EE6E6-D167-FCF0-2888-D2F4B46B4F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101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10602e5875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0602e5875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941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7E84E397-1037-C402-2842-BCB908219EAF}"/>
            </a:ext>
          </a:extLst>
        </p:cNvPr>
        <p:cNvGrpSpPr/>
        <p:nvPr/>
      </p:nvGrpSpPr>
      <p:grpSpPr>
        <a:xfrm>
          <a:off x="0" y="0"/>
          <a:ext cx="0" cy="0"/>
          <a:chOff x="0" y="0"/>
          <a:chExt cx="0" cy="0"/>
        </a:xfrm>
      </p:grpSpPr>
      <p:sp>
        <p:nvSpPr>
          <p:cNvPr id="623" name="Google Shape;623;g110602e5875_0_2142:notes">
            <a:extLst>
              <a:ext uri="{FF2B5EF4-FFF2-40B4-BE49-F238E27FC236}">
                <a16:creationId xmlns:a16="http://schemas.microsoft.com/office/drawing/2014/main" id="{F4F2AE7E-76EC-00EF-42E1-2CF5B81478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0602e5875_0_2142:notes">
            <a:extLst>
              <a:ext uri="{FF2B5EF4-FFF2-40B4-BE49-F238E27FC236}">
                <a16:creationId xmlns:a16="http://schemas.microsoft.com/office/drawing/2014/main" id="{673AD8A9-4A80-7414-2C35-54F465A1B6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451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a:extLst>
            <a:ext uri="{FF2B5EF4-FFF2-40B4-BE49-F238E27FC236}">
              <a16:creationId xmlns:a16="http://schemas.microsoft.com/office/drawing/2014/main" id="{90962EE8-746F-232C-F31B-B14E677BA2CE}"/>
            </a:ext>
          </a:extLst>
        </p:cNvPr>
        <p:cNvGrpSpPr/>
        <p:nvPr/>
      </p:nvGrpSpPr>
      <p:grpSpPr>
        <a:xfrm>
          <a:off x="0" y="0"/>
          <a:ext cx="0" cy="0"/>
          <a:chOff x="0" y="0"/>
          <a:chExt cx="0" cy="0"/>
        </a:xfrm>
      </p:grpSpPr>
      <p:sp>
        <p:nvSpPr>
          <p:cNvPr id="623" name="Google Shape;623;g110602e5875_0_2142:notes">
            <a:extLst>
              <a:ext uri="{FF2B5EF4-FFF2-40B4-BE49-F238E27FC236}">
                <a16:creationId xmlns:a16="http://schemas.microsoft.com/office/drawing/2014/main" id="{BC153887-FCD4-9601-9742-A2BAA1AFBD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0602e5875_0_2142:notes">
            <a:extLst>
              <a:ext uri="{FF2B5EF4-FFF2-40B4-BE49-F238E27FC236}">
                <a16:creationId xmlns:a16="http://schemas.microsoft.com/office/drawing/2014/main" id="{7B2053D1-EB49-61AF-0626-CACFDEEE55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384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501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3509F0B4-9139-F294-369F-4D299EC2C3E8}"/>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B0C71047-79D6-FAFD-CD97-12ADB27C5E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87A6658B-8E83-C47F-ACDD-E02E896286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113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45F99278-D940-AA9F-7AEC-84848BFF36ED}"/>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5AEAA148-7D38-5769-69E7-18804515AC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FB585F0-6A7C-D96C-D49F-BDAB4B6708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750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20626F56-DC79-E332-E3F0-82B657C7DCC1}"/>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2A95BD64-6D66-B838-D3F0-18C7180423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09E084D7-72A5-1BD6-E2BD-79A01C726B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350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195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F264B7E-79E5-C254-3F39-F7E180F27390}"/>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87122E29-2A95-5778-6A95-88CA5E2618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459CDB7-EDDD-366E-CD89-E8E3BC344F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458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4E9B3803-0D5F-1734-1DF5-3DDB65243BB5}"/>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8038A51F-9907-5224-5E10-088CB61347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CBA5D29-CD6C-1FD4-EC8C-2FEAD379BC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920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31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E4BC95FD-6EFB-FA2B-ACB2-71F6E67488E1}"/>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F9763533-6842-EFAF-3EFA-EFD440CB7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AF2190B-6D6C-C19B-E556-93B1DE8A07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06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FD53131-1202-DAC1-83A1-E215C657C869}"/>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A716A223-7317-3326-E132-59CBE15449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DD562D50-E092-D135-40B9-4B1A99A55E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181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69674"/>
            <a:ext cx="4608600" cy="211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Josefin Sans"/>
              <a:buNone/>
              <a:defRPr sz="63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483875"/>
            <a:ext cx="4608600" cy="4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Cardo"/>
              <a:buNone/>
              <a:defRPr sz="1750">
                <a:latin typeface="Cardo"/>
                <a:ea typeface="Cardo"/>
                <a:cs typeface="Cardo"/>
                <a:sym typeface="Card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97"/>
        <p:cNvGrpSpPr/>
        <p:nvPr/>
      </p:nvGrpSpPr>
      <p:grpSpPr>
        <a:xfrm>
          <a:off x="0" y="0"/>
          <a:ext cx="0" cy="0"/>
          <a:chOff x="0" y="0"/>
          <a:chExt cx="0" cy="0"/>
        </a:xfrm>
      </p:grpSpPr>
      <p:grpSp>
        <p:nvGrpSpPr>
          <p:cNvPr id="198" name="Google Shape;198;p37"/>
          <p:cNvGrpSpPr/>
          <p:nvPr/>
        </p:nvGrpSpPr>
        <p:grpSpPr>
          <a:xfrm>
            <a:off x="-2235200" y="-616700"/>
            <a:ext cx="3571881" cy="3555501"/>
            <a:chOff x="-2235200" y="-616700"/>
            <a:chExt cx="3571881" cy="3555501"/>
          </a:xfrm>
        </p:grpSpPr>
        <p:pic>
          <p:nvPicPr>
            <p:cNvPr id="199" name="Google Shape;199;p37"/>
            <p:cNvPicPr preferRelativeResize="0"/>
            <p:nvPr/>
          </p:nvPicPr>
          <p:blipFill>
            <a:blip r:embed="rId2">
              <a:alphaModFix/>
            </a:blip>
            <a:stretch>
              <a:fillRect/>
            </a:stretch>
          </p:blipFill>
          <p:spPr>
            <a:xfrm>
              <a:off x="-238484" y="376937"/>
              <a:ext cx="1344325" cy="1167350"/>
            </a:xfrm>
            <a:prstGeom prst="rect">
              <a:avLst/>
            </a:prstGeom>
            <a:noFill/>
            <a:ln>
              <a:noFill/>
            </a:ln>
          </p:spPr>
        </p:pic>
        <p:pic>
          <p:nvPicPr>
            <p:cNvPr id="200" name="Google Shape;200;p37"/>
            <p:cNvPicPr preferRelativeResize="0"/>
            <p:nvPr/>
          </p:nvPicPr>
          <p:blipFill>
            <a:blip r:embed="rId3">
              <a:alphaModFix/>
            </a:blip>
            <a:stretch>
              <a:fillRect/>
            </a:stretch>
          </p:blipFill>
          <p:spPr>
            <a:xfrm>
              <a:off x="-2235200" y="-616700"/>
              <a:ext cx="3571874" cy="3555501"/>
            </a:xfrm>
            <a:prstGeom prst="rect">
              <a:avLst/>
            </a:prstGeom>
            <a:noFill/>
            <a:ln>
              <a:noFill/>
            </a:ln>
          </p:spPr>
        </p:pic>
        <p:pic>
          <p:nvPicPr>
            <p:cNvPr id="201" name="Google Shape;201;p37"/>
            <p:cNvPicPr preferRelativeResize="0"/>
            <p:nvPr/>
          </p:nvPicPr>
          <p:blipFill>
            <a:blip r:embed="rId4">
              <a:alphaModFix/>
            </a:blip>
            <a:stretch>
              <a:fillRect/>
            </a:stretch>
          </p:blipFill>
          <p:spPr>
            <a:xfrm>
              <a:off x="497300" y="202150"/>
              <a:ext cx="839381" cy="803750"/>
            </a:xfrm>
            <a:prstGeom prst="rect">
              <a:avLst/>
            </a:prstGeom>
            <a:noFill/>
            <a:ln>
              <a:noFill/>
            </a:ln>
          </p:spPr>
        </p:pic>
      </p:grpSp>
      <p:grpSp>
        <p:nvGrpSpPr>
          <p:cNvPr id="202" name="Google Shape;202;p37"/>
          <p:cNvGrpSpPr/>
          <p:nvPr/>
        </p:nvGrpSpPr>
        <p:grpSpPr>
          <a:xfrm>
            <a:off x="8184066" y="2360800"/>
            <a:ext cx="3730958" cy="3555501"/>
            <a:chOff x="8184066" y="2360800"/>
            <a:chExt cx="3730958" cy="3555501"/>
          </a:xfrm>
        </p:grpSpPr>
        <p:pic>
          <p:nvPicPr>
            <p:cNvPr id="203" name="Google Shape;203;p37"/>
            <p:cNvPicPr preferRelativeResize="0"/>
            <p:nvPr/>
          </p:nvPicPr>
          <p:blipFill>
            <a:blip r:embed="rId3">
              <a:alphaModFix/>
            </a:blip>
            <a:stretch>
              <a:fillRect/>
            </a:stretch>
          </p:blipFill>
          <p:spPr>
            <a:xfrm>
              <a:off x="8343150" y="2360800"/>
              <a:ext cx="3571874" cy="3555501"/>
            </a:xfrm>
            <a:prstGeom prst="rect">
              <a:avLst/>
            </a:prstGeom>
            <a:noFill/>
            <a:ln>
              <a:noFill/>
            </a:ln>
          </p:spPr>
        </p:pic>
        <p:pic>
          <p:nvPicPr>
            <p:cNvPr id="204" name="Google Shape;204;p37"/>
            <p:cNvPicPr preferRelativeResize="0"/>
            <p:nvPr/>
          </p:nvPicPr>
          <p:blipFill>
            <a:blip r:embed="rId2">
              <a:alphaModFix/>
            </a:blip>
            <a:stretch>
              <a:fillRect/>
            </a:stretch>
          </p:blipFill>
          <p:spPr>
            <a:xfrm>
              <a:off x="8184066" y="4024912"/>
              <a:ext cx="1344325" cy="1167350"/>
            </a:xfrm>
            <a:prstGeom prst="rect">
              <a:avLst/>
            </a:prstGeom>
            <a:noFill/>
            <a:ln>
              <a:noFill/>
            </a:ln>
          </p:spPr>
        </p:pic>
        <p:pic>
          <p:nvPicPr>
            <p:cNvPr id="205" name="Google Shape;205;p37"/>
            <p:cNvPicPr preferRelativeResize="0"/>
            <p:nvPr/>
          </p:nvPicPr>
          <p:blipFill>
            <a:blip r:embed="rId5">
              <a:alphaModFix/>
            </a:blip>
            <a:stretch>
              <a:fillRect/>
            </a:stretch>
          </p:blipFill>
          <p:spPr>
            <a:xfrm>
              <a:off x="8475650" y="3686975"/>
              <a:ext cx="588600" cy="61862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extLst>
      <p:ext uri="{BB962C8B-B14F-4D97-AF65-F5344CB8AC3E}">
        <p14:creationId xmlns:p14="http://schemas.microsoft.com/office/powerpoint/2010/main" val="289352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843075" y="737511"/>
            <a:ext cx="25614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4171350" y="3544400"/>
            <a:ext cx="4233000" cy="48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04600" y="475488"/>
            <a:ext cx="4084200" cy="530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a:buChar char="●"/>
              <a:defRPr sz="1400"/>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713225" y="1590900"/>
            <a:ext cx="4644900" cy="93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1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9"/>
          <p:cNvSpPr txBox="1">
            <a:spLocks noGrp="1"/>
          </p:cNvSpPr>
          <p:nvPr>
            <p:ph type="subTitle" idx="1"/>
          </p:nvPr>
        </p:nvSpPr>
        <p:spPr>
          <a:xfrm>
            <a:off x="713225" y="2458725"/>
            <a:ext cx="3995100" cy="1151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3462050" y="1063450"/>
            <a:ext cx="4968600" cy="11772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3400">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2216050" y="2716297"/>
            <a:ext cx="43908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8"/>
          <p:cNvSpPr txBox="1">
            <a:spLocks noGrp="1"/>
          </p:cNvSpPr>
          <p:nvPr>
            <p:ph type="title" idx="2" hasCustomPrompt="1"/>
          </p:nvPr>
        </p:nvSpPr>
        <p:spPr>
          <a:xfrm>
            <a:off x="630300" y="2785500"/>
            <a:ext cx="15969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8"/>
          <p:cNvSpPr txBox="1">
            <a:spLocks noGrp="1"/>
          </p:cNvSpPr>
          <p:nvPr>
            <p:ph type="subTitle" idx="1"/>
          </p:nvPr>
        </p:nvSpPr>
        <p:spPr>
          <a:xfrm>
            <a:off x="2216050" y="4125778"/>
            <a:ext cx="4537500" cy="480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1_4_1">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713225" y="475488"/>
            <a:ext cx="77268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3" name="Google Shape;153;p32"/>
          <p:cNvSpPr txBox="1">
            <a:spLocks noGrp="1"/>
          </p:cNvSpPr>
          <p:nvPr>
            <p:ph type="subTitle" idx="1"/>
          </p:nvPr>
        </p:nvSpPr>
        <p:spPr>
          <a:xfrm>
            <a:off x="2241813" y="18609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 name="Google Shape;154;p32"/>
          <p:cNvSpPr txBox="1">
            <a:spLocks noGrp="1"/>
          </p:cNvSpPr>
          <p:nvPr>
            <p:ph type="subTitle" idx="2"/>
          </p:nvPr>
        </p:nvSpPr>
        <p:spPr>
          <a:xfrm>
            <a:off x="2241807" y="32833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5" name="Google Shape;155;p32"/>
          <p:cNvSpPr txBox="1">
            <a:spLocks noGrp="1"/>
          </p:cNvSpPr>
          <p:nvPr>
            <p:ph type="subTitle" idx="3"/>
          </p:nvPr>
        </p:nvSpPr>
        <p:spPr>
          <a:xfrm>
            <a:off x="5675372" y="18609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6" name="Google Shape;156;p32"/>
          <p:cNvSpPr txBox="1">
            <a:spLocks noGrp="1"/>
          </p:cNvSpPr>
          <p:nvPr>
            <p:ph type="subTitle" idx="4"/>
          </p:nvPr>
        </p:nvSpPr>
        <p:spPr>
          <a:xfrm>
            <a:off x="5694110" y="32833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7" name="Google Shape;157;p32"/>
          <p:cNvSpPr txBox="1">
            <a:spLocks noGrp="1"/>
          </p:cNvSpPr>
          <p:nvPr>
            <p:ph type="subTitle" idx="5"/>
          </p:nvPr>
        </p:nvSpPr>
        <p:spPr>
          <a:xfrm>
            <a:off x="2241813" y="14407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 name="Google Shape;158;p32"/>
          <p:cNvSpPr txBox="1">
            <a:spLocks noGrp="1"/>
          </p:cNvSpPr>
          <p:nvPr>
            <p:ph type="subTitle" idx="6"/>
          </p:nvPr>
        </p:nvSpPr>
        <p:spPr>
          <a:xfrm>
            <a:off x="2241807" y="28631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9" name="Google Shape;159;p32"/>
          <p:cNvSpPr txBox="1">
            <a:spLocks noGrp="1"/>
          </p:cNvSpPr>
          <p:nvPr>
            <p:ph type="subTitle" idx="7"/>
          </p:nvPr>
        </p:nvSpPr>
        <p:spPr>
          <a:xfrm>
            <a:off x="5675372" y="14407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0" name="Google Shape;160;p32"/>
          <p:cNvSpPr txBox="1">
            <a:spLocks noGrp="1"/>
          </p:cNvSpPr>
          <p:nvPr>
            <p:ph type="subTitle" idx="8"/>
          </p:nvPr>
        </p:nvSpPr>
        <p:spPr>
          <a:xfrm>
            <a:off x="5694110" y="28631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90"/>
        <p:cNvGrpSpPr/>
        <p:nvPr/>
      </p:nvGrpSpPr>
      <p:grpSpPr>
        <a:xfrm>
          <a:off x="0" y="0"/>
          <a:ext cx="0" cy="0"/>
          <a:chOff x="0" y="0"/>
          <a:chExt cx="0" cy="0"/>
        </a:xfrm>
      </p:grpSpPr>
      <p:pic>
        <p:nvPicPr>
          <p:cNvPr id="191" name="Google Shape;191;p36"/>
          <p:cNvPicPr preferRelativeResize="0"/>
          <p:nvPr/>
        </p:nvPicPr>
        <p:blipFill>
          <a:blip r:embed="rId2">
            <a:alphaModFix/>
          </a:blip>
          <a:stretch>
            <a:fillRect/>
          </a:stretch>
        </p:blipFill>
        <p:spPr>
          <a:xfrm>
            <a:off x="7224675" y="1704325"/>
            <a:ext cx="3571874" cy="3555501"/>
          </a:xfrm>
          <a:prstGeom prst="rect">
            <a:avLst/>
          </a:prstGeom>
          <a:noFill/>
          <a:ln>
            <a:noFill/>
          </a:ln>
        </p:spPr>
      </p:pic>
      <p:grpSp>
        <p:nvGrpSpPr>
          <p:cNvPr id="192" name="Google Shape;192;p36"/>
          <p:cNvGrpSpPr/>
          <p:nvPr/>
        </p:nvGrpSpPr>
        <p:grpSpPr>
          <a:xfrm rot="10800000">
            <a:off x="-1235208" y="219091"/>
            <a:ext cx="3571874" cy="3605474"/>
            <a:chOff x="7224675" y="-1465300"/>
            <a:chExt cx="3571874" cy="3605474"/>
          </a:xfrm>
        </p:grpSpPr>
        <p:pic>
          <p:nvPicPr>
            <p:cNvPr id="193" name="Google Shape;193;p36"/>
            <p:cNvPicPr preferRelativeResize="0"/>
            <p:nvPr/>
          </p:nvPicPr>
          <p:blipFill rotWithShape="1">
            <a:blip r:embed="rId2">
              <a:alphaModFix/>
            </a:blip>
            <a:srcRect l="-30550" t="-21349" r="30550" b="21350"/>
            <a:stretch/>
          </p:blipFill>
          <p:spPr>
            <a:xfrm>
              <a:off x="7224675" y="-1465300"/>
              <a:ext cx="3571874" cy="3555501"/>
            </a:xfrm>
            <a:prstGeom prst="rect">
              <a:avLst/>
            </a:prstGeom>
            <a:noFill/>
            <a:ln>
              <a:noFill/>
            </a:ln>
          </p:spPr>
        </p:pic>
        <p:pic>
          <p:nvPicPr>
            <p:cNvPr id="194" name="Google Shape;194;p36"/>
            <p:cNvPicPr preferRelativeResize="0"/>
            <p:nvPr/>
          </p:nvPicPr>
          <p:blipFill>
            <a:blip r:embed="rId3">
              <a:alphaModFix/>
            </a:blip>
            <a:stretch>
              <a:fillRect/>
            </a:stretch>
          </p:blipFill>
          <p:spPr>
            <a:xfrm>
              <a:off x="7542416" y="261250"/>
              <a:ext cx="1000659" cy="510975"/>
            </a:xfrm>
            <a:prstGeom prst="rect">
              <a:avLst/>
            </a:prstGeom>
            <a:noFill/>
            <a:ln>
              <a:noFill/>
            </a:ln>
          </p:spPr>
        </p:pic>
        <p:pic>
          <p:nvPicPr>
            <p:cNvPr id="195" name="Google Shape;195;p36"/>
            <p:cNvPicPr preferRelativeResize="0"/>
            <p:nvPr/>
          </p:nvPicPr>
          <p:blipFill>
            <a:blip r:embed="rId4">
              <a:alphaModFix/>
            </a:blip>
            <a:stretch>
              <a:fillRect/>
            </a:stretch>
          </p:blipFill>
          <p:spPr>
            <a:xfrm>
              <a:off x="7982553" y="972824"/>
              <a:ext cx="1344325" cy="1167350"/>
            </a:xfrm>
            <a:prstGeom prst="rect">
              <a:avLst/>
            </a:prstGeom>
            <a:noFill/>
            <a:ln>
              <a:noFill/>
            </a:ln>
          </p:spPr>
        </p:pic>
        <p:pic>
          <p:nvPicPr>
            <p:cNvPr id="196" name="Google Shape;196;p36"/>
            <p:cNvPicPr preferRelativeResize="0"/>
            <p:nvPr/>
          </p:nvPicPr>
          <p:blipFill>
            <a:blip r:embed="rId5">
              <a:alphaModFix/>
            </a:blip>
            <a:stretch>
              <a:fillRect/>
            </a:stretch>
          </p:blipFill>
          <p:spPr>
            <a:xfrm>
              <a:off x="7887441" y="936059"/>
              <a:ext cx="875027" cy="89218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888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1pPr>
            <a:lvl2pPr lvl="1">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352600"/>
            <a:ext cx="7717500" cy="3255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1pPr>
            <a:lvl2pPr marL="914400" lvl="1"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2pPr>
            <a:lvl3pPr marL="1371600" lvl="2"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3pPr>
            <a:lvl4pPr marL="1828800" lvl="3"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4pPr>
            <a:lvl5pPr marL="2286000" lvl="4"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5pPr>
            <a:lvl6pPr marL="2743200" lvl="5"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6pPr>
            <a:lvl7pPr marL="3200400" lvl="6"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7pPr>
            <a:lvl8pPr marL="3657600" lvl="7"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8pPr>
            <a:lvl9pPr marL="4114800" lvl="8"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64" r:id="rId7"/>
    <p:sldLayoutId id="2147483678" r:id="rId8"/>
    <p:sldLayoutId id="2147483682" r:id="rId9"/>
    <p:sldLayoutId id="2147483683"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5"/>
        <p:cNvGrpSpPr/>
        <p:nvPr/>
      </p:nvGrpSpPr>
      <p:grpSpPr>
        <a:xfrm>
          <a:off x="0" y="0"/>
          <a:ext cx="0" cy="0"/>
          <a:chOff x="0" y="0"/>
          <a:chExt cx="0" cy="0"/>
        </a:xfrm>
      </p:grpSpPr>
      <p:pic>
        <p:nvPicPr>
          <p:cNvPr id="216" name="Google Shape;216;p41"/>
          <p:cNvPicPr preferRelativeResize="0"/>
          <p:nvPr/>
        </p:nvPicPr>
        <p:blipFill>
          <a:blip r:embed="rId3">
            <a:alphaModFix/>
          </a:blip>
          <a:stretch>
            <a:fillRect/>
          </a:stretch>
        </p:blipFill>
        <p:spPr>
          <a:xfrm>
            <a:off x="5109125" y="-889800"/>
            <a:ext cx="3571874" cy="3555501"/>
          </a:xfrm>
          <a:prstGeom prst="rect">
            <a:avLst/>
          </a:prstGeom>
          <a:noFill/>
          <a:ln>
            <a:noFill/>
          </a:ln>
        </p:spPr>
      </p:pic>
      <p:pic>
        <p:nvPicPr>
          <p:cNvPr id="217" name="Google Shape;217;p41"/>
          <p:cNvPicPr preferRelativeResize="0"/>
          <p:nvPr/>
        </p:nvPicPr>
        <p:blipFill>
          <a:blip r:embed="rId3">
            <a:alphaModFix/>
          </a:blip>
          <a:stretch>
            <a:fillRect/>
          </a:stretch>
        </p:blipFill>
        <p:spPr>
          <a:xfrm flipH="1">
            <a:off x="6090600" y="2991075"/>
            <a:ext cx="3571874" cy="3555501"/>
          </a:xfrm>
          <a:prstGeom prst="rect">
            <a:avLst/>
          </a:prstGeom>
          <a:noFill/>
          <a:ln>
            <a:noFill/>
          </a:ln>
        </p:spPr>
      </p:pic>
      <p:sp>
        <p:nvSpPr>
          <p:cNvPr id="218" name="Google Shape;218;p41"/>
          <p:cNvSpPr txBox="1">
            <a:spLocks noGrp="1"/>
          </p:cNvSpPr>
          <p:nvPr>
            <p:ph type="ctrTitle"/>
          </p:nvPr>
        </p:nvSpPr>
        <p:spPr>
          <a:xfrm>
            <a:off x="340693" y="1841810"/>
            <a:ext cx="5479757" cy="14598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000" dirty="0"/>
              <a:t>Developing a Network Security Model</a:t>
            </a:r>
            <a:endParaRPr lang="en-US" sz="5000" dirty="0">
              <a:solidFill>
                <a:schemeClr val="dk2"/>
              </a:solidFill>
            </a:endParaRPr>
          </a:p>
        </p:txBody>
      </p:sp>
      <p:pic>
        <p:nvPicPr>
          <p:cNvPr id="220" name="Google Shape;220;p41"/>
          <p:cNvPicPr preferRelativeResize="0"/>
          <p:nvPr/>
        </p:nvPicPr>
        <p:blipFill>
          <a:blip r:embed="rId4">
            <a:alphaModFix/>
          </a:blip>
          <a:stretch>
            <a:fillRect/>
          </a:stretch>
        </p:blipFill>
        <p:spPr>
          <a:xfrm>
            <a:off x="6633750" y="1682925"/>
            <a:ext cx="1797024" cy="1872659"/>
          </a:xfrm>
          <a:prstGeom prst="rect">
            <a:avLst/>
          </a:prstGeom>
          <a:noFill/>
          <a:ln>
            <a:noFill/>
          </a:ln>
        </p:spPr>
      </p:pic>
      <p:pic>
        <p:nvPicPr>
          <p:cNvPr id="221" name="Google Shape;221;p41"/>
          <p:cNvPicPr preferRelativeResize="0"/>
          <p:nvPr/>
        </p:nvPicPr>
        <p:blipFill>
          <a:blip r:embed="rId5">
            <a:alphaModFix/>
          </a:blip>
          <a:stretch>
            <a:fillRect/>
          </a:stretch>
        </p:blipFill>
        <p:spPr>
          <a:xfrm>
            <a:off x="5820450" y="1207077"/>
            <a:ext cx="2685800" cy="2685800"/>
          </a:xfrm>
          <a:prstGeom prst="rect">
            <a:avLst/>
          </a:prstGeom>
          <a:noFill/>
          <a:ln>
            <a:noFill/>
          </a:ln>
        </p:spPr>
      </p:pic>
      <p:pic>
        <p:nvPicPr>
          <p:cNvPr id="222" name="Google Shape;222;p41"/>
          <p:cNvPicPr preferRelativeResize="0"/>
          <p:nvPr/>
        </p:nvPicPr>
        <p:blipFill>
          <a:blip r:embed="rId6">
            <a:alphaModFix/>
          </a:blip>
          <a:stretch>
            <a:fillRect/>
          </a:stretch>
        </p:blipFill>
        <p:spPr>
          <a:xfrm rot="1685820">
            <a:off x="5804150" y="1973400"/>
            <a:ext cx="1797025" cy="1690971"/>
          </a:xfrm>
          <a:prstGeom prst="rect">
            <a:avLst/>
          </a:prstGeom>
          <a:noFill/>
          <a:ln>
            <a:noFill/>
          </a:ln>
        </p:spPr>
      </p:pic>
      <p:pic>
        <p:nvPicPr>
          <p:cNvPr id="223" name="Google Shape;223;p41"/>
          <p:cNvPicPr preferRelativeResize="0"/>
          <p:nvPr/>
        </p:nvPicPr>
        <p:blipFill>
          <a:blip r:embed="rId7">
            <a:alphaModFix/>
          </a:blip>
          <a:stretch>
            <a:fillRect/>
          </a:stretch>
        </p:blipFill>
        <p:spPr>
          <a:xfrm rot="-6298734">
            <a:off x="5502566" y="877290"/>
            <a:ext cx="1775043" cy="1600522"/>
          </a:xfrm>
          <a:prstGeom prst="rect">
            <a:avLst/>
          </a:prstGeom>
          <a:noFill/>
          <a:ln>
            <a:noFill/>
          </a:ln>
        </p:spPr>
      </p:pic>
      <p:pic>
        <p:nvPicPr>
          <p:cNvPr id="224" name="Google Shape;224;p41"/>
          <p:cNvPicPr preferRelativeResize="0"/>
          <p:nvPr/>
        </p:nvPicPr>
        <p:blipFill>
          <a:blip r:embed="rId8">
            <a:alphaModFix/>
          </a:blip>
          <a:stretch>
            <a:fillRect/>
          </a:stretch>
        </p:blipFill>
        <p:spPr>
          <a:xfrm>
            <a:off x="7540650" y="665775"/>
            <a:ext cx="588600" cy="618625"/>
          </a:xfrm>
          <a:prstGeom prst="rect">
            <a:avLst/>
          </a:prstGeom>
          <a:noFill/>
          <a:ln>
            <a:noFill/>
          </a:ln>
        </p:spPr>
      </p:pic>
      <p:pic>
        <p:nvPicPr>
          <p:cNvPr id="225" name="Google Shape;225;p41"/>
          <p:cNvPicPr preferRelativeResize="0"/>
          <p:nvPr/>
        </p:nvPicPr>
        <p:blipFill>
          <a:blip r:embed="rId9">
            <a:alphaModFix/>
          </a:blip>
          <a:stretch>
            <a:fillRect/>
          </a:stretch>
        </p:blipFill>
        <p:spPr>
          <a:xfrm>
            <a:off x="5820450" y="3804825"/>
            <a:ext cx="839381" cy="80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E8796148-D73D-7731-9E58-5B29BBE2170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D527A2D9-4C4D-38CE-16A7-A56F13D9D2F6}"/>
              </a:ext>
            </a:extLst>
          </p:cNvPr>
          <p:cNvSpPr txBox="1">
            <a:spLocks noGrp="1"/>
          </p:cNvSpPr>
          <p:nvPr>
            <p:ph type="title"/>
          </p:nvPr>
        </p:nvSpPr>
        <p:spPr>
          <a:xfrm>
            <a:off x="704598" y="475488"/>
            <a:ext cx="65759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How to Develop a Network Security Model</a:t>
            </a:r>
            <a:endParaRPr dirty="0"/>
          </a:p>
        </p:txBody>
      </p:sp>
      <p:sp>
        <p:nvSpPr>
          <p:cNvPr id="261" name="Google Shape;261;p44">
            <a:extLst>
              <a:ext uri="{FF2B5EF4-FFF2-40B4-BE49-F238E27FC236}">
                <a16:creationId xmlns:a16="http://schemas.microsoft.com/office/drawing/2014/main" id="{FAF4B44D-3C04-79DC-6066-F72CB434D50F}"/>
              </a:ext>
            </a:extLst>
          </p:cNvPr>
          <p:cNvSpPr txBox="1">
            <a:spLocks noGrp="1"/>
          </p:cNvSpPr>
          <p:nvPr>
            <p:ph type="body" idx="1"/>
          </p:nvPr>
        </p:nvSpPr>
        <p:spPr>
          <a:xfrm>
            <a:off x="4327303" y="1427018"/>
            <a:ext cx="4504969" cy="3296207"/>
          </a:xfrm>
          <a:prstGeom prst="rect">
            <a:avLst/>
          </a:prstGeom>
        </p:spPr>
        <p:txBody>
          <a:bodyPr spcFirstLastPara="1" wrap="square" lIns="91425" tIns="91425" rIns="91425" bIns="91425" anchor="t" anchorCtr="0">
            <a:noAutofit/>
          </a:bodyPr>
          <a:lstStyle/>
          <a:p>
            <a:pPr marL="177800" indent="0">
              <a:buNone/>
            </a:pPr>
            <a:r>
              <a:rPr lang="en-US" b="1" dirty="0"/>
              <a:t>Key Steps to Developing a Network Security Model</a:t>
            </a:r>
          </a:p>
          <a:p>
            <a:pPr marL="177800" indent="0">
              <a:buNone/>
            </a:pPr>
            <a:endParaRPr lang="en-US" dirty="0"/>
          </a:p>
          <a:p>
            <a:pPr>
              <a:buFont typeface="+mj-lt"/>
              <a:buAutoNum type="arabicPeriod"/>
            </a:pPr>
            <a:r>
              <a:rPr lang="en-US" b="1" dirty="0"/>
              <a:t>Design an Encryption Algorithm</a:t>
            </a:r>
            <a:r>
              <a:rPr lang="en-US" dirty="0"/>
              <a:t>: Choose between symmetric or asymmetric cryptography.</a:t>
            </a:r>
          </a:p>
          <a:p>
            <a:pPr>
              <a:buFont typeface="+mj-lt"/>
              <a:buAutoNum type="arabicPeriod"/>
            </a:pPr>
            <a:endParaRPr lang="en-US" dirty="0"/>
          </a:p>
          <a:p>
            <a:pPr>
              <a:buFont typeface="+mj-lt"/>
              <a:buAutoNum type="arabicPeriod"/>
            </a:pPr>
            <a:r>
              <a:rPr lang="en-US" b="1" dirty="0"/>
              <a:t>Generate and Manage Keys</a:t>
            </a:r>
            <a:r>
              <a:rPr lang="en-US" dirty="0"/>
              <a:t>: Use cryptographically secure methods to create keys.</a:t>
            </a:r>
          </a:p>
          <a:p>
            <a:pPr>
              <a:buFont typeface="+mj-lt"/>
              <a:buAutoNum type="arabicPeriod"/>
            </a:pPr>
            <a:endParaRPr lang="en-US" dirty="0"/>
          </a:p>
          <a:p>
            <a:pPr>
              <a:buFont typeface="+mj-lt"/>
              <a:buAutoNum type="arabicPeriod"/>
            </a:pPr>
            <a:r>
              <a:rPr lang="en-US" b="1" dirty="0"/>
              <a:t>Distribute and Share Keys</a:t>
            </a:r>
            <a:r>
              <a:rPr lang="en-US" dirty="0"/>
              <a:t>: Implement secure key exchange mechanisms.</a:t>
            </a:r>
          </a:p>
          <a:p>
            <a:pPr>
              <a:buFont typeface="+mj-lt"/>
              <a:buAutoNum type="arabicPeriod"/>
            </a:pPr>
            <a:endParaRPr lang="en-US" dirty="0"/>
          </a:p>
          <a:p>
            <a:pPr>
              <a:buFont typeface="+mj-lt"/>
              <a:buAutoNum type="arabicPeriod"/>
            </a:pPr>
            <a:r>
              <a:rPr lang="en-US" b="1" dirty="0"/>
              <a:t>Specify Protocols</a:t>
            </a:r>
            <a:r>
              <a:rPr lang="en-US" dirty="0"/>
              <a:t>: Design communication protocols to handle secure messaging, session initiation, and termination.</a:t>
            </a:r>
          </a:p>
        </p:txBody>
      </p:sp>
      <p:pic>
        <p:nvPicPr>
          <p:cNvPr id="262" name="Google Shape;262;p44">
            <a:extLst>
              <a:ext uri="{FF2B5EF4-FFF2-40B4-BE49-F238E27FC236}">
                <a16:creationId xmlns:a16="http://schemas.microsoft.com/office/drawing/2014/main" id="{4C27514D-4DF4-35ED-DAEC-EDCDA220BBBE}"/>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9E1655FF-B8E1-D398-461B-CCD39DFB53F7}"/>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185144AC-864C-777C-D17B-6475774AD3F2}"/>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974382B9-3065-7ADD-55A1-28104A788342}"/>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014B50AB-2A5F-9CB2-96F9-C8D80656E1EF}"/>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F2FA9D95-DC8E-C033-34A3-29AD06D6C099}"/>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6494ED5-26F1-E667-227A-6C5CD24BD70C}"/>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807206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a:extLst>
            <a:ext uri="{FF2B5EF4-FFF2-40B4-BE49-F238E27FC236}">
              <a16:creationId xmlns:a16="http://schemas.microsoft.com/office/drawing/2014/main" id="{C391B06E-40E6-C765-FDB6-72B755213E82}"/>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7AB1B97F-19AE-34B5-1B1A-ECB9D645988E}"/>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Cryptography</a:t>
            </a:r>
            <a:endParaRPr dirty="0"/>
          </a:p>
        </p:txBody>
      </p:sp>
      <p:sp>
        <p:nvSpPr>
          <p:cNvPr id="310" name="Google Shape;310;p47">
            <a:extLst>
              <a:ext uri="{FF2B5EF4-FFF2-40B4-BE49-F238E27FC236}">
                <a16:creationId xmlns:a16="http://schemas.microsoft.com/office/drawing/2014/main" id="{CA768C86-C850-B91A-7862-E68DB29A8832}"/>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pic>
        <p:nvPicPr>
          <p:cNvPr id="312" name="Google Shape;312;p47">
            <a:extLst>
              <a:ext uri="{FF2B5EF4-FFF2-40B4-BE49-F238E27FC236}">
                <a16:creationId xmlns:a16="http://schemas.microsoft.com/office/drawing/2014/main" id="{A9D57079-6C19-7BD0-4FA1-AA0458AB1F34}"/>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D274788C-CC63-603F-BDF8-4B7CB56D1BEE}"/>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625AB185-7183-C1A0-B366-A06D555572CC}"/>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5BB90CF3-8A28-4D84-4959-76CC7A50CA69}"/>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7C7B8B55-7CA2-D849-87B7-FB7B9AA32772}"/>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F3CEE993-08C6-092E-9B04-FB93E42DCCF6}"/>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10ABD074-B692-AB1D-EB85-3DD2C5CE18A0}"/>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2021963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Cryptography</a:t>
            </a:r>
            <a:endParaRPr dirty="0"/>
          </a:p>
        </p:txBody>
      </p:sp>
      <p:sp>
        <p:nvSpPr>
          <p:cNvPr id="261" name="Google Shape;261;p44"/>
          <p:cNvSpPr txBox="1">
            <a:spLocks noGrp="1"/>
          </p:cNvSpPr>
          <p:nvPr>
            <p:ph type="body" idx="1"/>
          </p:nvPr>
        </p:nvSpPr>
        <p:spPr>
          <a:xfrm>
            <a:off x="4788800" y="1691465"/>
            <a:ext cx="3499200" cy="3136886"/>
          </a:xfrm>
          <a:prstGeom prst="rect">
            <a:avLst/>
          </a:prstGeom>
        </p:spPr>
        <p:txBody>
          <a:bodyPr spcFirstLastPara="1" wrap="square" lIns="91425" tIns="91425" rIns="91425" bIns="91425" anchor="t" anchorCtr="0">
            <a:noAutofit/>
          </a:bodyPr>
          <a:lstStyle/>
          <a:p>
            <a:pPr marL="177800" indent="0">
              <a:buNone/>
            </a:pPr>
            <a:r>
              <a:rPr lang="en-US" dirty="0"/>
              <a:t>Cryptography is the process of hiding or coding information so that only the person a message was intended for can read it. </a:t>
            </a:r>
          </a:p>
          <a:p>
            <a:pPr marL="177800" indent="0">
              <a:buNone/>
            </a:pPr>
            <a:endParaRPr lang="en-US" dirty="0"/>
          </a:p>
          <a:p>
            <a:pPr marL="177800" indent="0">
              <a:buNone/>
            </a:pPr>
            <a:r>
              <a:rPr lang="en-US" dirty="0"/>
              <a:t>Cryptography mainly uses mathematical principles and a series of formulas and algorithms to encrypt messages so that decrypting these messages becomes impossible</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18799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3B7FC5D9-9517-ACFA-4983-49A22F7C8140}"/>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E52EE3E5-BE7D-AC30-E671-0AEE367F01D0}"/>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Workflow of Cryptography</a:t>
            </a:r>
          </a:p>
        </p:txBody>
      </p:sp>
      <p:pic>
        <p:nvPicPr>
          <p:cNvPr id="262" name="Google Shape;262;p44">
            <a:extLst>
              <a:ext uri="{FF2B5EF4-FFF2-40B4-BE49-F238E27FC236}">
                <a16:creationId xmlns:a16="http://schemas.microsoft.com/office/drawing/2014/main" id="{49C136CA-1C6B-C7B5-7CE2-BF1FD42AA648}"/>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E7F60309-610B-7B01-B5C6-2CB176CD693B}"/>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2A9DCBC-B557-781A-D1DF-6D9152E24019}"/>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F9038EAE-F0B5-7A1F-FEF2-45939A866162}"/>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532B9CC1-3111-0271-4984-6DAD455417C1}"/>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6D91F3D-1790-EBCE-C15E-99E2BEE61F66}"/>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2EF94B5-6667-9E1A-7089-52E5E2F4976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5" name="Picture 4">
            <a:extLst>
              <a:ext uri="{FF2B5EF4-FFF2-40B4-BE49-F238E27FC236}">
                <a16:creationId xmlns:a16="http://schemas.microsoft.com/office/drawing/2014/main" id="{5AAA2A11-F615-864C-8718-A7EC5834F814}"/>
              </a:ext>
            </a:extLst>
          </p:cNvPr>
          <p:cNvPicPr>
            <a:picLocks noChangeAspect="1"/>
          </p:cNvPicPr>
          <p:nvPr/>
        </p:nvPicPr>
        <p:blipFill>
          <a:blip r:embed="rId10"/>
          <a:stretch>
            <a:fillRect/>
          </a:stretch>
        </p:blipFill>
        <p:spPr>
          <a:xfrm>
            <a:off x="182499" y="1231094"/>
            <a:ext cx="8779001" cy="3436918"/>
          </a:xfrm>
          <a:prstGeom prst="rect">
            <a:avLst/>
          </a:prstGeom>
        </p:spPr>
      </p:pic>
    </p:spTree>
    <p:extLst>
      <p:ext uri="{BB962C8B-B14F-4D97-AF65-F5344CB8AC3E}">
        <p14:creationId xmlns:p14="http://schemas.microsoft.com/office/powerpoint/2010/main" val="289431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A26C2F96-B23C-5360-0824-73CCDF6341BE}"/>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CB4C9CF-684A-7599-4C01-B7DC83C2D2FF}"/>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Importance of Cryptography</a:t>
            </a:r>
          </a:p>
        </p:txBody>
      </p:sp>
      <p:sp>
        <p:nvSpPr>
          <p:cNvPr id="261" name="Google Shape;261;p44">
            <a:extLst>
              <a:ext uri="{FF2B5EF4-FFF2-40B4-BE49-F238E27FC236}">
                <a16:creationId xmlns:a16="http://schemas.microsoft.com/office/drawing/2014/main" id="{3D21D9D9-DC4C-1F33-0E10-1C05F308290A}"/>
              </a:ext>
            </a:extLst>
          </p:cNvPr>
          <p:cNvSpPr txBox="1">
            <a:spLocks noGrp="1"/>
          </p:cNvSpPr>
          <p:nvPr>
            <p:ph type="body" idx="1"/>
          </p:nvPr>
        </p:nvSpPr>
        <p:spPr>
          <a:xfrm>
            <a:off x="4768017" y="1471125"/>
            <a:ext cx="3856437" cy="3433383"/>
          </a:xfrm>
          <a:prstGeom prst="rect">
            <a:avLst/>
          </a:prstGeom>
        </p:spPr>
        <p:txBody>
          <a:bodyPr spcFirstLastPara="1" wrap="square" lIns="91425" tIns="91425" rIns="91425" bIns="91425" anchor="t" anchorCtr="0">
            <a:noAutofit/>
          </a:bodyPr>
          <a:lstStyle/>
          <a:p>
            <a:pPr>
              <a:buFont typeface="+mj-lt"/>
              <a:buAutoNum type="arabicPeriod"/>
            </a:pPr>
            <a:r>
              <a:rPr lang="en-US" dirty="0"/>
              <a:t>Strong network security models extensively use cryptography and data encryption techniques to safeguard confidential data against cyber attacks.</a:t>
            </a:r>
          </a:p>
          <a:p>
            <a:pPr>
              <a:buFont typeface="+mj-lt"/>
              <a:buAutoNum type="arabicPeriod"/>
            </a:pPr>
            <a:endParaRPr lang="en-US" dirty="0"/>
          </a:p>
          <a:p>
            <a:pPr>
              <a:buFont typeface="+mj-lt"/>
              <a:buAutoNum type="arabicPeriod"/>
            </a:pPr>
            <a:r>
              <a:rPr lang="en-US" dirty="0"/>
              <a:t>Models of network security in Cryptography can help address threats like data tampering, impersonation and forgery by leveraging cryptographic authentication mechanisms involving security certificates, keys or signatures.</a:t>
            </a:r>
          </a:p>
          <a:p>
            <a:pPr>
              <a:buFont typeface="+mj-lt"/>
              <a:buAutoNum type="arabicPeriod"/>
            </a:pPr>
            <a:endParaRPr lang="en-US" dirty="0"/>
          </a:p>
          <a:p>
            <a:pPr>
              <a:buFont typeface="+mj-lt"/>
              <a:buAutoNum type="arabicPeriod"/>
            </a:pPr>
            <a:r>
              <a:rPr lang="en-US" b="1" dirty="0"/>
              <a:t>Modern network security models adopt a </a:t>
            </a:r>
            <a:r>
              <a:rPr lang="en-US" b="1" dirty="0" err="1"/>
              <a:t>defence</a:t>
            </a:r>
            <a:r>
              <a:rPr lang="en-US" b="1" dirty="0"/>
              <a:t>-in-depth approach with multilayered controls.</a:t>
            </a:r>
            <a:endParaRPr lang="en-US" dirty="0"/>
          </a:p>
        </p:txBody>
      </p:sp>
      <p:pic>
        <p:nvPicPr>
          <p:cNvPr id="262" name="Google Shape;262;p44">
            <a:extLst>
              <a:ext uri="{FF2B5EF4-FFF2-40B4-BE49-F238E27FC236}">
                <a16:creationId xmlns:a16="http://schemas.microsoft.com/office/drawing/2014/main" id="{59201BE9-83E1-CF50-0DE4-ED2184429689}"/>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3EA819C4-D3D4-998F-EDE7-FF30774A84DA}"/>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3F75D440-9E8C-52FD-167D-9BB84241A033}"/>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F670F045-4D33-7642-312F-998C59DD8B75}"/>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D5AA5D32-AE69-7585-3CDE-D512D1441130}"/>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3BD81E25-9423-F5AE-88C8-75E161455D30}"/>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CED8E4CA-1254-953F-B037-330A4A69B19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007549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CD8348CD-E235-E644-B3ED-68B716375591}"/>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BA73A577-8280-DDC7-91A4-92C843391DF5}"/>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Terminology in Cryptography</a:t>
            </a:r>
          </a:p>
        </p:txBody>
      </p:sp>
      <p:sp>
        <p:nvSpPr>
          <p:cNvPr id="261" name="Google Shape;261;p44">
            <a:extLst>
              <a:ext uri="{FF2B5EF4-FFF2-40B4-BE49-F238E27FC236}">
                <a16:creationId xmlns:a16="http://schemas.microsoft.com/office/drawing/2014/main" id="{A4DA2CE1-3F9E-630E-2BD5-E61D06590386}"/>
              </a:ext>
            </a:extLst>
          </p:cNvPr>
          <p:cNvSpPr txBox="1">
            <a:spLocks noGrp="1"/>
          </p:cNvSpPr>
          <p:nvPr>
            <p:ph type="body" idx="1"/>
          </p:nvPr>
        </p:nvSpPr>
        <p:spPr>
          <a:xfrm>
            <a:off x="4768017" y="1471125"/>
            <a:ext cx="3856437" cy="3433383"/>
          </a:xfrm>
          <a:prstGeom prst="rect">
            <a:avLst/>
          </a:prstGeom>
        </p:spPr>
        <p:txBody>
          <a:bodyPr spcFirstLastPara="1" wrap="square" lIns="91425" tIns="91425" rIns="91425" bIns="91425" anchor="t" anchorCtr="0">
            <a:noAutofit/>
          </a:bodyPr>
          <a:lstStyle/>
          <a:p>
            <a:pPr>
              <a:buFont typeface="+mj-lt"/>
              <a:buAutoNum type="arabicPeriod"/>
            </a:pPr>
            <a:r>
              <a:rPr lang="en-US" dirty="0"/>
              <a:t>Plain Text: A readable text which can be understood by all users. The plain text is the message which undergoes cryptography.</a:t>
            </a:r>
          </a:p>
          <a:p>
            <a:pPr>
              <a:buFont typeface="+mj-lt"/>
              <a:buAutoNum type="arabicPeriod"/>
            </a:pPr>
            <a:endParaRPr lang="en-US" dirty="0"/>
          </a:p>
          <a:p>
            <a:pPr>
              <a:buFont typeface="+mj-lt"/>
              <a:buAutoNum type="arabicPeriod"/>
            </a:pPr>
            <a:r>
              <a:rPr lang="en-US" dirty="0"/>
              <a:t>Cipher Text: The message obtained after applying cryptography on plain text.</a:t>
            </a:r>
          </a:p>
          <a:p>
            <a:pPr>
              <a:buFont typeface="+mj-lt"/>
              <a:buAutoNum type="arabicPeriod"/>
            </a:pPr>
            <a:endParaRPr lang="en-US" dirty="0"/>
          </a:p>
          <a:p>
            <a:pPr>
              <a:buFont typeface="+mj-lt"/>
              <a:buAutoNum type="arabicPeriod"/>
            </a:pPr>
            <a:r>
              <a:rPr lang="en-US" dirty="0"/>
              <a:t>Encryption: The process of converting plain text to cypher text. It is also called encoding.</a:t>
            </a:r>
          </a:p>
          <a:p>
            <a:pPr>
              <a:buFont typeface="+mj-lt"/>
              <a:buAutoNum type="arabicPeriod"/>
            </a:pPr>
            <a:endParaRPr lang="en-US" dirty="0"/>
          </a:p>
          <a:p>
            <a:pPr>
              <a:buFont typeface="+mj-lt"/>
              <a:buAutoNum type="arabicPeriod"/>
            </a:pPr>
            <a:r>
              <a:rPr lang="en-US" dirty="0"/>
              <a:t>Decryption: The process of converting cypher text to plain text. It is also termed decoding.</a:t>
            </a:r>
          </a:p>
        </p:txBody>
      </p:sp>
      <p:pic>
        <p:nvPicPr>
          <p:cNvPr id="262" name="Google Shape;262;p44">
            <a:extLst>
              <a:ext uri="{FF2B5EF4-FFF2-40B4-BE49-F238E27FC236}">
                <a16:creationId xmlns:a16="http://schemas.microsoft.com/office/drawing/2014/main" id="{7A084E42-6122-DF27-F625-DB804594F568}"/>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B44E40FD-1914-6768-2077-F83EF24EAEE0}"/>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00A6947-34AC-D439-62CB-0F9B7F824261}"/>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29308EF6-C87E-F755-D0CA-39493DFE90DC}"/>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B9B71014-6959-34E8-4719-57ECE72AD917}"/>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6CFE186F-E477-107F-33EC-BDFDC07E2F95}"/>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6A53C07C-199D-5321-A2CF-CE582F3D40F7}"/>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907598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Types of Cryptography</a:t>
            </a:r>
          </a:p>
        </p:txBody>
      </p:sp>
      <p:sp>
        <p:nvSpPr>
          <p:cNvPr id="261" name="Google Shape;261;p44"/>
          <p:cNvSpPr txBox="1">
            <a:spLocks noGrp="1"/>
          </p:cNvSpPr>
          <p:nvPr>
            <p:ph type="body" idx="1"/>
          </p:nvPr>
        </p:nvSpPr>
        <p:spPr>
          <a:xfrm>
            <a:off x="4768017" y="1471125"/>
            <a:ext cx="3856437" cy="3433383"/>
          </a:xfrm>
          <a:prstGeom prst="rect">
            <a:avLst/>
          </a:prstGeom>
        </p:spPr>
        <p:txBody>
          <a:bodyPr spcFirstLastPara="1" wrap="square" lIns="91425" tIns="91425" rIns="91425" bIns="91425" anchor="t" anchorCtr="0">
            <a:noAutofit/>
          </a:bodyPr>
          <a:lstStyle/>
          <a:p>
            <a:pPr>
              <a:buFont typeface="+mj-lt"/>
              <a:buAutoNum type="arabicPeriod"/>
            </a:pPr>
            <a:r>
              <a:rPr lang="en-US" b="1" dirty="0">
                <a:latin typeface="Crimson Text"/>
              </a:rPr>
              <a:t>Symmetric key cryptography</a:t>
            </a:r>
            <a:r>
              <a:rPr lang="en-US" b="0" i="0" u="none" strike="noStrike" dirty="0">
                <a:effectLst/>
                <a:latin typeface="Crimson Text"/>
              </a:rPr>
              <a:t>: It mainly involves using a single key, called a secret key, used for encrypting and decrypting the data. </a:t>
            </a:r>
          </a:p>
          <a:p>
            <a:pPr>
              <a:buFont typeface="+mj-lt"/>
              <a:buAutoNum type="arabicPeriod"/>
            </a:pPr>
            <a:endParaRPr lang="en-US" dirty="0"/>
          </a:p>
          <a:p>
            <a:pPr>
              <a:buFont typeface="+mj-lt"/>
              <a:buAutoNum type="arabicPeriod"/>
            </a:pPr>
            <a:r>
              <a:rPr lang="en-US" b="1" dirty="0"/>
              <a:t>Asymmetric key </a:t>
            </a:r>
            <a:r>
              <a:rPr lang="en-US" b="1" dirty="0">
                <a:latin typeface="Crimson Text"/>
              </a:rPr>
              <a:t>cryptography </a:t>
            </a:r>
            <a:r>
              <a:rPr lang="en-US" dirty="0"/>
              <a:t>: It involves using two different keys for encrypting and decrypting the data.</a:t>
            </a:r>
          </a:p>
          <a:p>
            <a:pPr marL="177800" indent="0">
              <a:buNone/>
            </a:pPr>
            <a:endParaRPr lang="en-US"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44548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9AD79EEB-C4D1-97D6-43A1-2C7FFD09A07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CAE276B6-5828-1F4F-D38F-77FA145EA28D}"/>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Workflow of Cryptography</a:t>
            </a:r>
          </a:p>
        </p:txBody>
      </p:sp>
      <p:pic>
        <p:nvPicPr>
          <p:cNvPr id="262" name="Google Shape;262;p44">
            <a:extLst>
              <a:ext uri="{FF2B5EF4-FFF2-40B4-BE49-F238E27FC236}">
                <a16:creationId xmlns:a16="http://schemas.microsoft.com/office/drawing/2014/main" id="{96C65B62-041D-7B6F-29B2-CED2887FD401}"/>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3F5DCAEF-E593-F91E-D65C-1D484BB33B63}"/>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DF964EB1-F23C-8CD8-F393-EC5932C899DB}"/>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E9F403D5-E697-54BC-0396-E499985E83F7}"/>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1949E398-B256-1C12-4C4A-BEFEB23AC5F6}"/>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615A8942-65B3-A34D-1020-3C50793CEB7D}"/>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1C8BCE55-4599-FB82-DAAD-14260D2FA49A}"/>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6" name="Picture 5">
            <a:extLst>
              <a:ext uri="{FF2B5EF4-FFF2-40B4-BE49-F238E27FC236}">
                <a16:creationId xmlns:a16="http://schemas.microsoft.com/office/drawing/2014/main" id="{AA3939A0-F088-3301-ACA5-D9F4FABA0CC4}"/>
              </a:ext>
            </a:extLst>
          </p:cNvPr>
          <p:cNvPicPr>
            <a:picLocks noChangeAspect="1"/>
          </p:cNvPicPr>
          <p:nvPr/>
        </p:nvPicPr>
        <p:blipFill>
          <a:blip r:embed="rId10"/>
          <a:stretch>
            <a:fillRect/>
          </a:stretch>
        </p:blipFill>
        <p:spPr>
          <a:xfrm>
            <a:off x="315861" y="514171"/>
            <a:ext cx="8512278" cy="4115157"/>
          </a:xfrm>
          <a:prstGeom prst="rect">
            <a:avLst/>
          </a:prstGeom>
        </p:spPr>
      </p:pic>
    </p:spTree>
    <p:extLst>
      <p:ext uri="{BB962C8B-B14F-4D97-AF65-F5344CB8AC3E}">
        <p14:creationId xmlns:p14="http://schemas.microsoft.com/office/powerpoint/2010/main" val="3214895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60"/>
          <p:cNvPicPr preferRelativeResize="0"/>
          <p:nvPr/>
        </p:nvPicPr>
        <p:blipFill>
          <a:blip r:embed="rId3">
            <a:alphaModFix/>
          </a:blip>
          <a:stretch>
            <a:fillRect/>
          </a:stretch>
        </p:blipFill>
        <p:spPr>
          <a:xfrm rot="-6559945">
            <a:off x="5545062" y="-1238250"/>
            <a:ext cx="3571873" cy="3555500"/>
          </a:xfrm>
          <a:prstGeom prst="rect">
            <a:avLst/>
          </a:prstGeom>
          <a:noFill/>
          <a:ln>
            <a:noFill/>
          </a:ln>
        </p:spPr>
      </p:pic>
      <p:pic>
        <p:nvPicPr>
          <p:cNvPr id="593" name="Google Shape;593;p60"/>
          <p:cNvPicPr preferRelativeResize="0"/>
          <p:nvPr/>
        </p:nvPicPr>
        <p:blipFill>
          <a:blip r:embed="rId3">
            <a:alphaModFix/>
          </a:blip>
          <a:stretch>
            <a:fillRect/>
          </a:stretch>
        </p:blipFill>
        <p:spPr>
          <a:xfrm>
            <a:off x="3446850" y="-968800"/>
            <a:ext cx="3571874" cy="3555501"/>
          </a:xfrm>
          <a:prstGeom prst="rect">
            <a:avLst/>
          </a:prstGeom>
          <a:noFill/>
          <a:ln>
            <a:noFill/>
          </a:ln>
        </p:spPr>
      </p:pic>
      <p:sp>
        <p:nvSpPr>
          <p:cNvPr id="594" name="Google Shape;594;p60"/>
          <p:cNvSpPr txBox="1">
            <a:spLocks noGrp="1"/>
          </p:cNvSpPr>
          <p:nvPr>
            <p:ph type="title"/>
          </p:nvPr>
        </p:nvSpPr>
        <p:spPr>
          <a:xfrm>
            <a:off x="2216050" y="2716297"/>
            <a:ext cx="4390800" cy="13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Practical Exercise</a:t>
            </a:r>
            <a:endParaRPr dirty="0"/>
          </a:p>
        </p:txBody>
      </p:sp>
      <p:sp>
        <p:nvSpPr>
          <p:cNvPr id="595" name="Google Shape;595;p60"/>
          <p:cNvSpPr txBox="1">
            <a:spLocks noGrp="1"/>
          </p:cNvSpPr>
          <p:nvPr>
            <p:ph type="title" idx="2"/>
          </p:nvPr>
        </p:nvSpPr>
        <p:spPr>
          <a:xfrm>
            <a:off x="630300" y="2785500"/>
            <a:ext cx="15969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endParaRPr dirty="0"/>
          </a:p>
        </p:txBody>
      </p:sp>
      <p:pic>
        <p:nvPicPr>
          <p:cNvPr id="597" name="Google Shape;597;p60"/>
          <p:cNvPicPr preferRelativeResize="0"/>
          <p:nvPr/>
        </p:nvPicPr>
        <p:blipFill>
          <a:blip r:embed="rId4">
            <a:alphaModFix/>
          </a:blip>
          <a:stretch>
            <a:fillRect/>
          </a:stretch>
        </p:blipFill>
        <p:spPr>
          <a:xfrm>
            <a:off x="5397500" y="319825"/>
            <a:ext cx="2685800" cy="2685800"/>
          </a:xfrm>
          <a:prstGeom prst="rect">
            <a:avLst/>
          </a:prstGeom>
          <a:noFill/>
          <a:ln>
            <a:noFill/>
          </a:ln>
        </p:spPr>
      </p:pic>
      <p:pic>
        <p:nvPicPr>
          <p:cNvPr id="598" name="Google Shape;598;p60"/>
          <p:cNvPicPr preferRelativeResize="0"/>
          <p:nvPr/>
        </p:nvPicPr>
        <p:blipFill>
          <a:blip r:embed="rId5">
            <a:alphaModFix/>
          </a:blip>
          <a:stretch>
            <a:fillRect/>
          </a:stretch>
        </p:blipFill>
        <p:spPr>
          <a:xfrm rot="-1677900">
            <a:off x="6180149" y="744217"/>
            <a:ext cx="1782850" cy="1677632"/>
          </a:xfrm>
          <a:prstGeom prst="rect">
            <a:avLst/>
          </a:prstGeom>
          <a:noFill/>
          <a:ln>
            <a:noFill/>
          </a:ln>
        </p:spPr>
      </p:pic>
      <p:pic>
        <p:nvPicPr>
          <p:cNvPr id="599" name="Google Shape;599;p60"/>
          <p:cNvPicPr preferRelativeResize="0"/>
          <p:nvPr/>
        </p:nvPicPr>
        <p:blipFill>
          <a:blip r:embed="rId6">
            <a:alphaModFix/>
          </a:blip>
          <a:stretch>
            <a:fillRect/>
          </a:stretch>
        </p:blipFill>
        <p:spPr>
          <a:xfrm rot="-928992">
            <a:off x="5223637" y="494513"/>
            <a:ext cx="1026100" cy="2336422"/>
          </a:xfrm>
          <a:prstGeom prst="rect">
            <a:avLst/>
          </a:prstGeom>
          <a:noFill/>
          <a:ln>
            <a:noFill/>
          </a:ln>
        </p:spPr>
      </p:pic>
      <p:pic>
        <p:nvPicPr>
          <p:cNvPr id="600" name="Google Shape;600;p60"/>
          <p:cNvPicPr preferRelativeResize="0"/>
          <p:nvPr/>
        </p:nvPicPr>
        <p:blipFill>
          <a:blip r:embed="rId7">
            <a:alphaModFix/>
          </a:blip>
          <a:stretch>
            <a:fillRect/>
          </a:stretch>
        </p:blipFill>
        <p:spPr>
          <a:xfrm rot="1481272">
            <a:off x="6068873" y="693889"/>
            <a:ext cx="1001076" cy="2250502"/>
          </a:xfrm>
          <a:prstGeom prst="rect">
            <a:avLst/>
          </a:prstGeom>
          <a:noFill/>
          <a:ln>
            <a:noFill/>
          </a:ln>
        </p:spPr>
      </p:pic>
      <p:pic>
        <p:nvPicPr>
          <p:cNvPr id="601" name="Google Shape;601;p60"/>
          <p:cNvPicPr preferRelativeResize="0"/>
          <p:nvPr/>
        </p:nvPicPr>
        <p:blipFill>
          <a:blip r:embed="rId8">
            <a:alphaModFix/>
          </a:blip>
          <a:stretch>
            <a:fillRect/>
          </a:stretch>
        </p:blipFill>
        <p:spPr>
          <a:xfrm>
            <a:off x="7461637" y="940050"/>
            <a:ext cx="839381" cy="803750"/>
          </a:xfrm>
          <a:prstGeom prst="rect">
            <a:avLst/>
          </a:prstGeom>
          <a:noFill/>
          <a:ln>
            <a:noFill/>
          </a:ln>
        </p:spPr>
      </p:pic>
      <p:pic>
        <p:nvPicPr>
          <p:cNvPr id="602" name="Google Shape;602;p60"/>
          <p:cNvPicPr preferRelativeResize="0"/>
          <p:nvPr/>
        </p:nvPicPr>
        <p:blipFill>
          <a:blip r:embed="rId9">
            <a:alphaModFix/>
          </a:blip>
          <a:stretch>
            <a:fillRect/>
          </a:stretch>
        </p:blipFill>
        <p:spPr>
          <a:xfrm>
            <a:off x="6756875" y="1980891"/>
            <a:ext cx="704744" cy="740700"/>
          </a:xfrm>
          <a:prstGeom prst="rect">
            <a:avLst/>
          </a:prstGeom>
          <a:noFill/>
          <a:ln>
            <a:noFill/>
          </a:ln>
        </p:spPr>
      </p:pic>
      <p:pic>
        <p:nvPicPr>
          <p:cNvPr id="603" name="Google Shape;603;p60"/>
          <p:cNvPicPr preferRelativeResize="0"/>
          <p:nvPr/>
        </p:nvPicPr>
        <p:blipFill>
          <a:blip r:embed="rId3">
            <a:alphaModFix/>
          </a:blip>
          <a:stretch>
            <a:fillRect/>
          </a:stretch>
        </p:blipFill>
        <p:spPr>
          <a:xfrm>
            <a:off x="-557900" y="-889800"/>
            <a:ext cx="3571874" cy="3555501"/>
          </a:xfrm>
          <a:prstGeom prst="rect">
            <a:avLst/>
          </a:prstGeom>
          <a:noFill/>
          <a:ln>
            <a:noFill/>
          </a:ln>
        </p:spPr>
      </p:pic>
    </p:spTree>
    <p:extLst>
      <p:ext uri="{BB962C8B-B14F-4D97-AF65-F5344CB8AC3E}">
        <p14:creationId xmlns:p14="http://schemas.microsoft.com/office/powerpoint/2010/main" val="54752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713225" y="1590900"/>
            <a:ext cx="4644900" cy="9384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 dirty="0"/>
              <a:t>Scenerio</a:t>
            </a:r>
            <a:endParaRPr dirty="0"/>
          </a:p>
        </p:txBody>
      </p:sp>
      <p:sp>
        <p:nvSpPr>
          <p:cNvPr id="274" name="Google Shape;274;p45"/>
          <p:cNvSpPr txBox="1">
            <a:spLocks noGrp="1"/>
          </p:cNvSpPr>
          <p:nvPr>
            <p:ph type="subTitle" idx="1"/>
          </p:nvPr>
        </p:nvSpPr>
        <p:spPr>
          <a:xfrm>
            <a:off x="713225" y="2458724"/>
            <a:ext cx="3995100" cy="1879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Dave wants to send a secure message to Chad. They’ll use a shared secret key to encrypt and decrypt messages and will use Python to design the Cryptography algorithms.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Simple Secure Messaging System with Caesar Cipher Algorithm</a:t>
            </a:r>
            <a:endParaRPr dirty="0"/>
          </a:p>
        </p:txBody>
      </p:sp>
      <p:grpSp>
        <p:nvGrpSpPr>
          <p:cNvPr id="275" name="Google Shape;275;p45"/>
          <p:cNvGrpSpPr/>
          <p:nvPr/>
        </p:nvGrpSpPr>
        <p:grpSpPr>
          <a:xfrm>
            <a:off x="5358125" y="-218100"/>
            <a:ext cx="3654949" cy="6082201"/>
            <a:chOff x="5358125" y="-218100"/>
            <a:chExt cx="3654949" cy="6082201"/>
          </a:xfrm>
        </p:grpSpPr>
        <p:pic>
          <p:nvPicPr>
            <p:cNvPr id="276" name="Google Shape;276;p45"/>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p:cNvPicPr preferRelativeResize="0"/>
          <p:nvPr/>
        </p:nvPicPr>
        <p:blipFill>
          <a:blip r:embed="rId8">
            <a:alphaModFix/>
          </a:blip>
          <a:stretch>
            <a:fillRect/>
          </a:stretch>
        </p:blipFill>
        <p:spPr>
          <a:xfrm>
            <a:off x="7347191" y="3292725"/>
            <a:ext cx="1000659" cy="51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1"/>
          <p:cNvSpPr txBox="1">
            <a:spLocks noGrp="1"/>
          </p:cNvSpPr>
          <p:nvPr>
            <p:ph type="title"/>
          </p:nvPr>
        </p:nvSpPr>
        <p:spPr>
          <a:xfrm>
            <a:off x="713225" y="475488"/>
            <a:ext cx="7726800"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At </a:t>
            </a:r>
            <a:r>
              <a:rPr lang="en-US" dirty="0" err="1"/>
              <a:t>th</a:t>
            </a:r>
            <a:r>
              <a:rPr lang="en" dirty="0"/>
              <a:t>e end, the fellow should:</a:t>
            </a:r>
            <a:endParaRPr dirty="0"/>
          </a:p>
        </p:txBody>
      </p:sp>
      <p:pic>
        <p:nvPicPr>
          <p:cNvPr id="402" name="Google Shape;402;p51"/>
          <p:cNvPicPr preferRelativeResize="0"/>
          <p:nvPr/>
        </p:nvPicPr>
        <p:blipFill>
          <a:blip r:embed="rId3">
            <a:alphaModFix/>
          </a:blip>
          <a:stretch>
            <a:fillRect/>
          </a:stretch>
        </p:blipFill>
        <p:spPr>
          <a:xfrm>
            <a:off x="-2303457" y="3044212"/>
            <a:ext cx="3571874" cy="3555501"/>
          </a:xfrm>
          <a:prstGeom prst="rect">
            <a:avLst/>
          </a:prstGeom>
          <a:noFill/>
          <a:ln>
            <a:noFill/>
          </a:ln>
        </p:spPr>
      </p:pic>
      <p:pic>
        <p:nvPicPr>
          <p:cNvPr id="403" name="Google Shape;403;p51"/>
          <p:cNvPicPr preferRelativeResize="0"/>
          <p:nvPr/>
        </p:nvPicPr>
        <p:blipFill>
          <a:blip r:embed="rId4">
            <a:alphaModFix/>
          </a:blip>
          <a:stretch>
            <a:fillRect/>
          </a:stretch>
        </p:blipFill>
        <p:spPr>
          <a:xfrm>
            <a:off x="-35909" y="4251309"/>
            <a:ext cx="875027" cy="892182"/>
          </a:xfrm>
          <a:prstGeom prst="rect">
            <a:avLst/>
          </a:prstGeom>
          <a:noFill/>
          <a:ln>
            <a:noFill/>
          </a:ln>
        </p:spPr>
      </p:pic>
      <p:pic>
        <p:nvPicPr>
          <p:cNvPr id="404" name="Google Shape;404;p51"/>
          <p:cNvPicPr preferRelativeResize="0"/>
          <p:nvPr/>
        </p:nvPicPr>
        <p:blipFill>
          <a:blip r:embed="rId5">
            <a:alphaModFix/>
          </a:blip>
          <a:stretch>
            <a:fillRect/>
          </a:stretch>
        </p:blipFill>
        <p:spPr>
          <a:xfrm>
            <a:off x="713228" y="4608574"/>
            <a:ext cx="1344325" cy="1167350"/>
          </a:xfrm>
          <a:prstGeom prst="rect">
            <a:avLst/>
          </a:prstGeom>
          <a:noFill/>
          <a:ln>
            <a:noFill/>
          </a:ln>
        </p:spPr>
      </p:pic>
      <p:pic>
        <p:nvPicPr>
          <p:cNvPr id="405" name="Google Shape;405;p51"/>
          <p:cNvPicPr preferRelativeResize="0"/>
          <p:nvPr/>
        </p:nvPicPr>
        <p:blipFill>
          <a:blip r:embed="rId3">
            <a:alphaModFix/>
          </a:blip>
          <a:stretch>
            <a:fillRect/>
          </a:stretch>
        </p:blipFill>
        <p:spPr>
          <a:xfrm>
            <a:off x="6507175" y="-1983500"/>
            <a:ext cx="3571874" cy="3555501"/>
          </a:xfrm>
          <a:prstGeom prst="rect">
            <a:avLst/>
          </a:prstGeom>
          <a:noFill/>
          <a:ln>
            <a:noFill/>
          </a:ln>
        </p:spPr>
      </p:pic>
      <p:pic>
        <p:nvPicPr>
          <p:cNvPr id="406" name="Google Shape;406;p51"/>
          <p:cNvPicPr preferRelativeResize="0"/>
          <p:nvPr/>
        </p:nvPicPr>
        <p:blipFill>
          <a:blip r:embed="rId6">
            <a:alphaModFix/>
          </a:blip>
          <a:stretch>
            <a:fillRect/>
          </a:stretch>
        </p:blipFill>
        <p:spPr>
          <a:xfrm>
            <a:off x="8177725" y="317141"/>
            <a:ext cx="704744" cy="740700"/>
          </a:xfrm>
          <a:prstGeom prst="rect">
            <a:avLst/>
          </a:prstGeom>
          <a:noFill/>
          <a:ln>
            <a:noFill/>
          </a:ln>
        </p:spPr>
      </p:pic>
      <p:pic>
        <p:nvPicPr>
          <p:cNvPr id="407" name="Google Shape;407;p51"/>
          <p:cNvPicPr preferRelativeResize="0"/>
          <p:nvPr/>
        </p:nvPicPr>
        <p:blipFill>
          <a:blip r:embed="rId5">
            <a:alphaModFix/>
          </a:blip>
          <a:stretch>
            <a:fillRect/>
          </a:stretch>
        </p:blipFill>
        <p:spPr>
          <a:xfrm>
            <a:off x="7095703" y="-279401"/>
            <a:ext cx="1344325" cy="1167350"/>
          </a:xfrm>
          <a:prstGeom prst="rect">
            <a:avLst/>
          </a:prstGeom>
          <a:noFill/>
          <a:ln>
            <a:noFill/>
          </a:ln>
        </p:spPr>
      </p:pic>
      <p:sp>
        <p:nvSpPr>
          <p:cNvPr id="18" name="TextBox 17">
            <a:extLst>
              <a:ext uri="{FF2B5EF4-FFF2-40B4-BE49-F238E27FC236}">
                <a16:creationId xmlns:a16="http://schemas.microsoft.com/office/drawing/2014/main" id="{3C8D235C-1F28-1E92-2556-F7CF69D8BB7F}"/>
              </a:ext>
            </a:extLst>
          </p:cNvPr>
          <p:cNvSpPr txBox="1"/>
          <p:nvPr/>
        </p:nvSpPr>
        <p:spPr>
          <a:xfrm>
            <a:off x="400050" y="1214438"/>
            <a:ext cx="5737468" cy="954107"/>
          </a:xfrm>
          <a:prstGeom prst="rect">
            <a:avLst/>
          </a:prstGeom>
          <a:noFill/>
        </p:spPr>
        <p:txBody>
          <a:bodyPr wrap="none" rtlCol="0">
            <a:spAutoFit/>
          </a:bodyPr>
          <a:lstStyle/>
          <a:p>
            <a:pPr marL="285750" indent="-285750">
              <a:buClr>
                <a:schemeClr val="bg1"/>
              </a:buClr>
              <a:buSzPct val="155000"/>
              <a:buFont typeface="Arial" panose="020B0604020202020204" pitchFamily="34" charset="0"/>
              <a:buChar char="•"/>
            </a:pPr>
            <a:r>
              <a:rPr lang="en-US" dirty="0">
                <a:solidFill>
                  <a:schemeClr val="bg1"/>
                </a:solidFill>
              </a:rPr>
              <a:t>Understand the model for network security.</a:t>
            </a:r>
          </a:p>
          <a:p>
            <a:pPr marL="285750" indent="-285750">
              <a:buClr>
                <a:schemeClr val="bg1"/>
              </a:buClr>
              <a:buSzPct val="155000"/>
              <a:buFont typeface="Arial" panose="020B0604020202020204" pitchFamily="34" charset="0"/>
              <a:buChar char="•"/>
            </a:pPr>
            <a:r>
              <a:rPr lang="en-US" dirty="0">
                <a:solidFill>
                  <a:schemeClr val="bg1"/>
                </a:solidFill>
              </a:rPr>
              <a:t>Know the four basic tasks in designing a particular security service</a:t>
            </a:r>
          </a:p>
          <a:p>
            <a:pPr marL="285750" indent="-285750">
              <a:buClr>
                <a:schemeClr val="bg1"/>
              </a:buClr>
              <a:buSzPct val="155000"/>
              <a:buFont typeface="Arial" panose="020B0604020202020204" pitchFamily="34" charset="0"/>
              <a:buChar char="•"/>
            </a:pPr>
            <a:r>
              <a:rPr lang="en-US" dirty="0">
                <a:solidFill>
                  <a:schemeClr val="bg1"/>
                </a:solidFill>
              </a:rPr>
              <a:t>Understand the basics and types of cryptography</a:t>
            </a:r>
          </a:p>
          <a:p>
            <a:pPr marL="285750" indent="-285750">
              <a:buClr>
                <a:schemeClr val="bg1"/>
              </a:buClr>
              <a:buSzPct val="155000"/>
              <a:buFont typeface="Arial" panose="020B0604020202020204" pitchFamily="34" charset="0"/>
              <a:buChar char="•"/>
            </a:pPr>
            <a:r>
              <a:rPr lang="en-US" dirty="0">
                <a:solidFill>
                  <a:schemeClr val="bg1"/>
                </a:solidFill>
              </a:rPr>
              <a:t>Know the importance of encryption and decryption</a:t>
            </a:r>
          </a:p>
        </p:txBody>
      </p:sp>
    </p:spTree>
    <p:extLst>
      <p:ext uri="{BB962C8B-B14F-4D97-AF65-F5344CB8AC3E}">
        <p14:creationId xmlns:p14="http://schemas.microsoft.com/office/powerpoint/2010/main" val="3522956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a:extLst>
            <a:ext uri="{FF2B5EF4-FFF2-40B4-BE49-F238E27FC236}">
              <a16:creationId xmlns:a16="http://schemas.microsoft.com/office/drawing/2014/main" id="{EF98CC8E-462E-3DDB-9A73-C7886CEAADD3}"/>
            </a:ext>
          </a:extLst>
        </p:cNvPr>
        <p:cNvGrpSpPr/>
        <p:nvPr/>
      </p:nvGrpSpPr>
      <p:grpSpPr>
        <a:xfrm>
          <a:off x="0" y="0"/>
          <a:ext cx="0" cy="0"/>
          <a:chOff x="0" y="0"/>
          <a:chExt cx="0" cy="0"/>
        </a:xfrm>
      </p:grpSpPr>
      <p:sp>
        <p:nvSpPr>
          <p:cNvPr id="273" name="Google Shape;273;p45">
            <a:extLst>
              <a:ext uri="{FF2B5EF4-FFF2-40B4-BE49-F238E27FC236}">
                <a16:creationId xmlns:a16="http://schemas.microsoft.com/office/drawing/2014/main" id="{85C92C60-FA53-2F6F-6DF2-A7E4671F43DF}"/>
              </a:ext>
            </a:extLst>
          </p:cNvPr>
          <p:cNvSpPr txBox="1">
            <a:spLocks noGrp="1"/>
          </p:cNvSpPr>
          <p:nvPr>
            <p:ph type="ctrTitle"/>
          </p:nvPr>
        </p:nvSpPr>
        <p:spPr>
          <a:xfrm>
            <a:off x="713225" y="538024"/>
            <a:ext cx="4644900" cy="9384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US" dirty="0"/>
              <a:t>Caesar cipher </a:t>
            </a:r>
          </a:p>
        </p:txBody>
      </p:sp>
      <p:sp>
        <p:nvSpPr>
          <p:cNvPr id="274" name="Google Shape;274;p45">
            <a:extLst>
              <a:ext uri="{FF2B5EF4-FFF2-40B4-BE49-F238E27FC236}">
                <a16:creationId xmlns:a16="http://schemas.microsoft.com/office/drawing/2014/main" id="{F7C76CEE-1EF5-4A04-7492-33DC3A23B080}"/>
              </a:ext>
            </a:extLst>
          </p:cNvPr>
          <p:cNvSpPr txBox="1">
            <a:spLocks noGrp="1"/>
          </p:cNvSpPr>
          <p:nvPr>
            <p:ph type="subTitle" idx="1"/>
          </p:nvPr>
        </p:nvSpPr>
        <p:spPr>
          <a:xfrm>
            <a:off x="713225" y="1376801"/>
            <a:ext cx="3995100" cy="3121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Caesar Cipher Technique is a simple and easy method of symmetric key cryptography.</a:t>
            </a:r>
          </a:p>
          <a:p>
            <a:pPr marL="0" lvl="0" indent="0" algn="l" rtl="0">
              <a:spcBef>
                <a:spcPts val="0"/>
              </a:spcBef>
              <a:spcAft>
                <a:spcPts val="0"/>
              </a:spcAft>
              <a:buClr>
                <a:schemeClr val="dk1"/>
              </a:buClr>
              <a:buSzPts val="1100"/>
              <a:buFont typeface="Arial"/>
              <a:buNone/>
            </a:pPr>
            <a:endParaRPr lang="en-US" dirty="0"/>
          </a:p>
          <a:p>
            <a:pPr marL="127000" indent="0"/>
            <a:r>
              <a:rPr lang="en-US" b="1" dirty="0"/>
              <a:t>Key Concepts</a:t>
            </a:r>
            <a:r>
              <a:rPr lang="en-US" dirty="0"/>
              <a:t>:</a:t>
            </a:r>
          </a:p>
          <a:p>
            <a:pPr>
              <a:buFont typeface="Arial" panose="020B0604020202020204" pitchFamily="34" charset="0"/>
              <a:buChar char="•"/>
            </a:pPr>
            <a:r>
              <a:rPr lang="en-US" b="1" dirty="0"/>
              <a:t>Caesar Cipher</a:t>
            </a:r>
            <a:r>
              <a:rPr lang="en-US" dirty="0"/>
              <a:t>: A substitution cipher where each letter is shifted by a fixed number (key) in the alphabet.</a:t>
            </a:r>
          </a:p>
          <a:p>
            <a:pPr>
              <a:buFont typeface="Arial" panose="020B0604020202020204" pitchFamily="34" charset="0"/>
              <a:buChar char="•"/>
            </a:pPr>
            <a:r>
              <a:rPr lang="en-US" b="1" dirty="0"/>
              <a:t>Key</a:t>
            </a:r>
            <a:r>
              <a:rPr lang="en-US" dirty="0"/>
              <a:t>: The number of positions each letter is shifted by (e.g., 3 positions to the right).</a:t>
            </a:r>
          </a:p>
          <a:p>
            <a:pPr marL="0" lvl="0" indent="0" algn="l" rtl="0">
              <a:spcBef>
                <a:spcPts val="0"/>
              </a:spcBef>
              <a:spcAft>
                <a:spcPts val="0"/>
              </a:spcAft>
              <a:buClr>
                <a:schemeClr val="dk1"/>
              </a:buClr>
              <a:buSzPts val="1100"/>
              <a:buFont typeface="Arial"/>
              <a:buNone/>
            </a:pPr>
            <a:endParaRPr lang="en-US" dirty="0"/>
          </a:p>
        </p:txBody>
      </p:sp>
      <p:grpSp>
        <p:nvGrpSpPr>
          <p:cNvPr id="275" name="Google Shape;275;p45">
            <a:extLst>
              <a:ext uri="{FF2B5EF4-FFF2-40B4-BE49-F238E27FC236}">
                <a16:creationId xmlns:a16="http://schemas.microsoft.com/office/drawing/2014/main" id="{A1E554BA-CC20-3ED0-1F84-2EFCF29E022A}"/>
              </a:ext>
            </a:extLst>
          </p:cNvPr>
          <p:cNvGrpSpPr/>
          <p:nvPr/>
        </p:nvGrpSpPr>
        <p:grpSpPr>
          <a:xfrm>
            <a:off x="5358125" y="-218100"/>
            <a:ext cx="3654949" cy="6082201"/>
            <a:chOff x="5358125" y="-218100"/>
            <a:chExt cx="3654949" cy="6082201"/>
          </a:xfrm>
        </p:grpSpPr>
        <p:pic>
          <p:nvPicPr>
            <p:cNvPr id="276" name="Google Shape;276;p45">
              <a:extLst>
                <a:ext uri="{FF2B5EF4-FFF2-40B4-BE49-F238E27FC236}">
                  <a16:creationId xmlns:a16="http://schemas.microsoft.com/office/drawing/2014/main" id="{69A965C0-A0CE-EEA1-6A6E-F999CF97F87F}"/>
                </a:ext>
              </a:extLst>
            </p:cNvPr>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a:extLst>
                <a:ext uri="{FF2B5EF4-FFF2-40B4-BE49-F238E27FC236}">
                  <a16:creationId xmlns:a16="http://schemas.microsoft.com/office/drawing/2014/main" id="{80699911-750B-2CCC-2ADA-5D5A7E5D5CDB}"/>
                </a:ext>
              </a:extLst>
            </p:cNvPr>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a:extLst>
              <a:ext uri="{FF2B5EF4-FFF2-40B4-BE49-F238E27FC236}">
                <a16:creationId xmlns:a16="http://schemas.microsoft.com/office/drawing/2014/main" id="{EFAA5147-910B-99B4-32E5-1FC9B274B566}"/>
              </a:ext>
            </a:extLst>
          </p:cNvPr>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a:extLst>
              <a:ext uri="{FF2B5EF4-FFF2-40B4-BE49-F238E27FC236}">
                <a16:creationId xmlns:a16="http://schemas.microsoft.com/office/drawing/2014/main" id="{0DDA84FC-1396-8070-97C5-AE5EFFD90057}"/>
              </a:ext>
            </a:extLst>
          </p:cNvPr>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a:extLst>
              <a:ext uri="{FF2B5EF4-FFF2-40B4-BE49-F238E27FC236}">
                <a16:creationId xmlns:a16="http://schemas.microsoft.com/office/drawing/2014/main" id="{E328FBA2-626C-9E6A-F214-83D4C6402274}"/>
              </a:ext>
            </a:extLst>
          </p:cNvPr>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a:extLst>
              <a:ext uri="{FF2B5EF4-FFF2-40B4-BE49-F238E27FC236}">
                <a16:creationId xmlns:a16="http://schemas.microsoft.com/office/drawing/2014/main" id="{B6925B93-56E6-1610-5C73-5DFB707BB301}"/>
              </a:ext>
            </a:extLst>
          </p:cNvPr>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a:extLst>
              <a:ext uri="{FF2B5EF4-FFF2-40B4-BE49-F238E27FC236}">
                <a16:creationId xmlns:a16="http://schemas.microsoft.com/office/drawing/2014/main" id="{D380C494-7545-2A1B-778C-5ED30E202A91}"/>
              </a:ext>
            </a:extLst>
          </p:cNvPr>
          <p:cNvPicPr preferRelativeResize="0"/>
          <p:nvPr/>
        </p:nvPicPr>
        <p:blipFill>
          <a:blip r:embed="rId8">
            <a:alphaModFix/>
          </a:blip>
          <a:stretch>
            <a:fillRect/>
          </a:stretch>
        </p:blipFill>
        <p:spPr>
          <a:xfrm>
            <a:off x="7347191" y="3292725"/>
            <a:ext cx="1000659" cy="510975"/>
          </a:xfrm>
          <a:prstGeom prst="rect">
            <a:avLst/>
          </a:prstGeom>
          <a:noFill/>
          <a:ln>
            <a:noFill/>
          </a:ln>
        </p:spPr>
      </p:pic>
    </p:spTree>
    <p:extLst>
      <p:ext uri="{BB962C8B-B14F-4D97-AF65-F5344CB8AC3E}">
        <p14:creationId xmlns:p14="http://schemas.microsoft.com/office/powerpoint/2010/main" val="1573512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pic>
        <p:nvPicPr>
          <p:cNvPr id="627" name="Google Shape;627;p62"/>
          <p:cNvPicPr preferRelativeResize="0"/>
          <p:nvPr/>
        </p:nvPicPr>
        <p:blipFill>
          <a:blip r:embed="rId4">
            <a:alphaModFix/>
          </a:blip>
          <a:stretch>
            <a:fillRect/>
          </a:stretch>
        </p:blipFill>
        <p:spPr>
          <a:xfrm>
            <a:off x="8149875" y="-784025"/>
            <a:ext cx="3571874" cy="3555501"/>
          </a:xfrm>
          <a:prstGeom prst="rect">
            <a:avLst/>
          </a:prstGeom>
          <a:noFill/>
          <a:ln>
            <a:noFill/>
          </a:ln>
        </p:spPr>
      </p:pic>
      <p:pic>
        <p:nvPicPr>
          <p:cNvPr id="5" name="Picture 4">
            <a:extLst>
              <a:ext uri="{FF2B5EF4-FFF2-40B4-BE49-F238E27FC236}">
                <a16:creationId xmlns:a16="http://schemas.microsoft.com/office/drawing/2014/main" id="{CFB4F0AE-B0B0-B84C-8DAA-20C026ACD160}"/>
              </a:ext>
            </a:extLst>
          </p:cNvPr>
          <p:cNvPicPr>
            <a:picLocks noChangeAspect="1"/>
          </p:cNvPicPr>
          <p:nvPr/>
        </p:nvPicPr>
        <p:blipFill>
          <a:blip r:embed="rId5"/>
          <a:stretch>
            <a:fillRect/>
          </a:stretch>
        </p:blipFill>
        <p:spPr>
          <a:xfrm>
            <a:off x="3576014" y="583804"/>
            <a:ext cx="5232230" cy="2727315"/>
          </a:xfrm>
          <a:prstGeom prst="rect">
            <a:avLst/>
          </a:prstGeom>
        </p:spPr>
      </p:pic>
    </p:spTree>
    <p:extLst>
      <p:ext uri="{BB962C8B-B14F-4D97-AF65-F5344CB8AC3E}">
        <p14:creationId xmlns:p14="http://schemas.microsoft.com/office/powerpoint/2010/main" val="623642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a:extLst>
            <a:ext uri="{FF2B5EF4-FFF2-40B4-BE49-F238E27FC236}">
              <a16:creationId xmlns:a16="http://schemas.microsoft.com/office/drawing/2014/main" id="{87BB33BF-FF8E-4D7D-1727-AFC98E3ABC98}"/>
            </a:ext>
          </a:extLst>
        </p:cNvPr>
        <p:cNvGrpSpPr/>
        <p:nvPr/>
      </p:nvGrpSpPr>
      <p:grpSpPr>
        <a:xfrm>
          <a:off x="0" y="0"/>
          <a:ext cx="0" cy="0"/>
          <a:chOff x="0" y="0"/>
          <a:chExt cx="0" cy="0"/>
        </a:xfrm>
      </p:grpSpPr>
      <p:pic>
        <p:nvPicPr>
          <p:cNvPr id="627" name="Google Shape;627;p62">
            <a:extLst>
              <a:ext uri="{FF2B5EF4-FFF2-40B4-BE49-F238E27FC236}">
                <a16:creationId xmlns:a16="http://schemas.microsoft.com/office/drawing/2014/main" id="{E397FD2F-2A86-235B-3FAE-7CD04338FC17}"/>
              </a:ext>
            </a:extLst>
          </p:cNvPr>
          <p:cNvPicPr preferRelativeResize="0"/>
          <p:nvPr/>
        </p:nvPicPr>
        <p:blipFill>
          <a:blip r:embed="rId4">
            <a:alphaModFix/>
          </a:blip>
          <a:stretch>
            <a:fillRect/>
          </a:stretch>
        </p:blipFill>
        <p:spPr>
          <a:xfrm>
            <a:off x="8149875" y="-784025"/>
            <a:ext cx="3571874" cy="3555501"/>
          </a:xfrm>
          <a:prstGeom prst="rect">
            <a:avLst/>
          </a:prstGeom>
          <a:noFill/>
          <a:ln>
            <a:noFill/>
          </a:ln>
        </p:spPr>
      </p:pic>
      <p:pic>
        <p:nvPicPr>
          <p:cNvPr id="3" name="Picture 2">
            <a:extLst>
              <a:ext uri="{FF2B5EF4-FFF2-40B4-BE49-F238E27FC236}">
                <a16:creationId xmlns:a16="http://schemas.microsoft.com/office/drawing/2014/main" id="{D154439A-0694-0622-F088-75897AB551CB}"/>
              </a:ext>
            </a:extLst>
          </p:cNvPr>
          <p:cNvPicPr>
            <a:picLocks noChangeAspect="1"/>
          </p:cNvPicPr>
          <p:nvPr/>
        </p:nvPicPr>
        <p:blipFill>
          <a:blip r:embed="rId5"/>
          <a:stretch>
            <a:fillRect/>
          </a:stretch>
        </p:blipFill>
        <p:spPr>
          <a:xfrm>
            <a:off x="2952117" y="2028117"/>
            <a:ext cx="6135688" cy="857957"/>
          </a:xfrm>
          <a:prstGeom prst="rect">
            <a:avLst/>
          </a:prstGeom>
        </p:spPr>
      </p:pic>
    </p:spTree>
    <p:extLst>
      <p:ext uri="{BB962C8B-B14F-4D97-AF65-F5344CB8AC3E}">
        <p14:creationId xmlns:p14="http://schemas.microsoft.com/office/powerpoint/2010/main" val="74918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a:extLst>
            <a:ext uri="{FF2B5EF4-FFF2-40B4-BE49-F238E27FC236}">
              <a16:creationId xmlns:a16="http://schemas.microsoft.com/office/drawing/2014/main" id="{EC1D5EFE-F4C3-D2CF-C6F9-C18BAA95B470}"/>
            </a:ext>
          </a:extLst>
        </p:cNvPr>
        <p:cNvGrpSpPr/>
        <p:nvPr/>
      </p:nvGrpSpPr>
      <p:grpSpPr>
        <a:xfrm>
          <a:off x="0" y="0"/>
          <a:ext cx="0" cy="0"/>
          <a:chOff x="0" y="0"/>
          <a:chExt cx="0" cy="0"/>
        </a:xfrm>
      </p:grpSpPr>
      <p:pic>
        <p:nvPicPr>
          <p:cNvPr id="627" name="Google Shape;627;p62">
            <a:extLst>
              <a:ext uri="{FF2B5EF4-FFF2-40B4-BE49-F238E27FC236}">
                <a16:creationId xmlns:a16="http://schemas.microsoft.com/office/drawing/2014/main" id="{141BAD2E-621D-AEDC-1BEA-80D1140CD831}"/>
              </a:ext>
            </a:extLst>
          </p:cNvPr>
          <p:cNvPicPr preferRelativeResize="0"/>
          <p:nvPr/>
        </p:nvPicPr>
        <p:blipFill>
          <a:blip r:embed="rId4">
            <a:alphaModFix/>
          </a:blip>
          <a:stretch>
            <a:fillRect/>
          </a:stretch>
        </p:blipFill>
        <p:spPr>
          <a:xfrm>
            <a:off x="8149875" y="-784025"/>
            <a:ext cx="3571874" cy="3555501"/>
          </a:xfrm>
          <a:prstGeom prst="rect">
            <a:avLst/>
          </a:prstGeom>
          <a:noFill/>
          <a:ln>
            <a:noFill/>
          </a:ln>
        </p:spPr>
      </p:pic>
      <p:pic>
        <p:nvPicPr>
          <p:cNvPr id="4" name="Picture 3">
            <a:extLst>
              <a:ext uri="{FF2B5EF4-FFF2-40B4-BE49-F238E27FC236}">
                <a16:creationId xmlns:a16="http://schemas.microsoft.com/office/drawing/2014/main" id="{ACA896C4-F2C4-91B0-AE63-B48A35A6D967}"/>
              </a:ext>
            </a:extLst>
          </p:cNvPr>
          <p:cNvPicPr>
            <a:picLocks noChangeAspect="1"/>
          </p:cNvPicPr>
          <p:nvPr/>
        </p:nvPicPr>
        <p:blipFill>
          <a:blip r:embed="rId5"/>
          <a:stretch>
            <a:fillRect/>
          </a:stretch>
        </p:blipFill>
        <p:spPr>
          <a:xfrm>
            <a:off x="3305062" y="2156916"/>
            <a:ext cx="5560332" cy="1013943"/>
          </a:xfrm>
          <a:prstGeom prst="rect">
            <a:avLst/>
          </a:prstGeom>
        </p:spPr>
      </p:pic>
    </p:spTree>
    <p:extLst>
      <p:ext uri="{BB962C8B-B14F-4D97-AF65-F5344CB8AC3E}">
        <p14:creationId xmlns:p14="http://schemas.microsoft.com/office/powerpoint/2010/main" val="3808294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511329" y="1071446"/>
            <a:ext cx="6121342" cy="2885707"/>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1" dirty="0">
                <a:solidFill>
                  <a:schemeClr val="bg2"/>
                </a:solidFill>
                <a:effectLst/>
                <a:latin typeface="source-serif-pro"/>
              </a:rPr>
              <a:t>Encrypt the data found in the txt file sent to you using </a:t>
            </a:r>
            <a:r>
              <a:rPr lang="en-US" sz="2000" b="0" i="1" dirty="0" err="1">
                <a:solidFill>
                  <a:schemeClr val="bg2"/>
                </a:solidFill>
                <a:effectLst/>
                <a:latin typeface="source-serif-pro"/>
              </a:rPr>
              <a:t>ceasar</a:t>
            </a:r>
            <a:r>
              <a:rPr lang="en-US" sz="2000" b="0" i="1" dirty="0">
                <a:solidFill>
                  <a:schemeClr val="bg2"/>
                </a:solidFill>
                <a:effectLst/>
                <a:latin typeface="source-serif-pro"/>
              </a:rPr>
              <a:t> cypher and a key value of 23.</a:t>
            </a:r>
            <a:br>
              <a:rPr lang="en-US" sz="2000" b="0" i="1" dirty="0">
                <a:solidFill>
                  <a:schemeClr val="bg2"/>
                </a:solidFill>
                <a:effectLst/>
                <a:latin typeface="source-serif-pro"/>
              </a:rPr>
            </a:br>
            <a:r>
              <a:rPr lang="en-US" sz="2000" b="0" i="1" dirty="0">
                <a:solidFill>
                  <a:schemeClr val="bg2"/>
                </a:solidFill>
                <a:effectLst/>
                <a:latin typeface="source-serif-pro"/>
              </a:rPr>
              <a:t>And save it in a new txt file for me to decrypt</a:t>
            </a:r>
            <a:endParaRPr sz="2000" dirty="0">
              <a:solidFill>
                <a:schemeClr val="bg2"/>
              </a:solidFill>
            </a:endParaRPr>
          </a:p>
        </p:txBody>
      </p:sp>
      <p:sp>
        <p:nvSpPr>
          <p:cNvPr id="283" name="Google Shape;283;p30"/>
          <p:cNvSpPr txBox="1">
            <a:spLocks noGrp="1"/>
          </p:cNvSpPr>
          <p:nvPr>
            <p:ph type="subTitle" idx="1"/>
          </p:nvPr>
        </p:nvSpPr>
        <p:spPr>
          <a:xfrm>
            <a:off x="1625850" y="707182"/>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Task 1</a:t>
            </a:r>
            <a:endParaRPr dirty="0">
              <a:solidFill>
                <a:schemeClr val="bg1"/>
              </a:solidFill>
            </a:endParaRPr>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1231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a:extLst>
            <a:ext uri="{FF2B5EF4-FFF2-40B4-BE49-F238E27FC236}">
              <a16:creationId xmlns:a16="http://schemas.microsoft.com/office/drawing/2014/main" id="{E41CBD76-B075-7DCE-D521-8646B1C52658}"/>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9A2C41C8-032D-C70D-BA5B-90599A1B6C83}"/>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Integrating Encryption into Network Security Models</a:t>
            </a:r>
            <a:endParaRPr dirty="0"/>
          </a:p>
        </p:txBody>
      </p:sp>
      <p:sp>
        <p:nvSpPr>
          <p:cNvPr id="310" name="Google Shape;310;p47">
            <a:extLst>
              <a:ext uri="{FF2B5EF4-FFF2-40B4-BE49-F238E27FC236}">
                <a16:creationId xmlns:a16="http://schemas.microsoft.com/office/drawing/2014/main" id="{930B66A9-D2C0-47B6-C8EA-4E90F34F5B15}"/>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04</a:t>
            </a:r>
            <a:endParaRPr dirty="0"/>
          </a:p>
        </p:txBody>
      </p:sp>
      <p:pic>
        <p:nvPicPr>
          <p:cNvPr id="312" name="Google Shape;312;p47">
            <a:extLst>
              <a:ext uri="{FF2B5EF4-FFF2-40B4-BE49-F238E27FC236}">
                <a16:creationId xmlns:a16="http://schemas.microsoft.com/office/drawing/2014/main" id="{9CE8CCE0-CC20-B53D-E0DF-AA4A26A362B8}"/>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525DBC05-C5C2-04D1-3E0D-21451C6A9C76}"/>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92D46F75-2910-E3A2-92CF-A7754D623348}"/>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27D568F7-63D1-13D9-BDFC-B4D6BF149BBC}"/>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76FD637A-7004-89B9-E8ED-9C402F227309}"/>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F7DF5689-D28C-EE2A-AA4C-104BE836AC80}"/>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BEE6153C-088B-3E8A-A98F-D557031E1049}"/>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1531719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8F63F35B-B9C8-D694-6656-2733A0500B91}"/>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AE3EFD69-5239-DC69-3A4F-A8E2B9062B9B}"/>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Encryption in Network Security Models</a:t>
            </a:r>
          </a:p>
        </p:txBody>
      </p:sp>
      <p:sp>
        <p:nvSpPr>
          <p:cNvPr id="261" name="Google Shape;261;p44">
            <a:extLst>
              <a:ext uri="{FF2B5EF4-FFF2-40B4-BE49-F238E27FC236}">
                <a16:creationId xmlns:a16="http://schemas.microsoft.com/office/drawing/2014/main" id="{BCD4E1FA-DA84-A77A-1C13-74BB42246896}"/>
              </a:ext>
            </a:extLst>
          </p:cNvPr>
          <p:cNvSpPr txBox="1">
            <a:spLocks noGrp="1"/>
          </p:cNvSpPr>
          <p:nvPr>
            <p:ph type="body" idx="1"/>
          </p:nvPr>
        </p:nvSpPr>
        <p:spPr>
          <a:xfrm>
            <a:off x="4768017" y="1471125"/>
            <a:ext cx="3856437" cy="3433383"/>
          </a:xfrm>
          <a:prstGeom prst="rect">
            <a:avLst/>
          </a:prstGeom>
        </p:spPr>
        <p:txBody>
          <a:bodyPr spcFirstLastPara="1" wrap="square" lIns="91425" tIns="91425" rIns="91425" bIns="91425" anchor="t" anchorCtr="0">
            <a:noAutofit/>
          </a:bodyPr>
          <a:lstStyle/>
          <a:p>
            <a:pPr>
              <a:buFont typeface="+mj-lt"/>
              <a:buAutoNum type="arabicPeriod"/>
            </a:pPr>
            <a:r>
              <a:rPr lang="en-US" b="1" dirty="0"/>
              <a:t>Data Transmission</a:t>
            </a:r>
            <a:r>
              <a:rPr lang="en-US" dirty="0"/>
              <a:t>: Protects data in transit using protocols like TLS.</a:t>
            </a:r>
          </a:p>
          <a:p>
            <a:pPr>
              <a:buFont typeface="+mj-lt"/>
              <a:buAutoNum type="arabicPeriod"/>
            </a:pPr>
            <a:r>
              <a:rPr lang="en-US" b="1" dirty="0"/>
              <a:t>Stored Data</a:t>
            </a:r>
            <a:r>
              <a:rPr lang="en-US" dirty="0"/>
              <a:t>: Encrypting data at rest in databases or file systems.</a:t>
            </a:r>
          </a:p>
          <a:p>
            <a:pPr>
              <a:buFont typeface="+mj-lt"/>
              <a:buAutoNum type="arabicPeriod"/>
            </a:pPr>
            <a:r>
              <a:rPr lang="en-US" b="1" dirty="0"/>
              <a:t>User Authentication</a:t>
            </a:r>
            <a:r>
              <a:rPr lang="en-US" dirty="0"/>
              <a:t>: Passwords and tokens are often protected using encryption.</a:t>
            </a:r>
          </a:p>
          <a:p>
            <a:pPr marL="177800" indent="0">
              <a:buNone/>
            </a:pPr>
            <a:endParaRPr lang="en-US" dirty="0"/>
          </a:p>
        </p:txBody>
      </p:sp>
      <p:pic>
        <p:nvPicPr>
          <p:cNvPr id="262" name="Google Shape;262;p44">
            <a:extLst>
              <a:ext uri="{FF2B5EF4-FFF2-40B4-BE49-F238E27FC236}">
                <a16:creationId xmlns:a16="http://schemas.microsoft.com/office/drawing/2014/main" id="{DCE9A53E-A540-3B6A-8551-DFFED1CB3B69}"/>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2A4D8EC9-25D7-BD0A-A77A-499DB783186F}"/>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492602DC-771F-C42E-DB26-16B9E24BCDBE}"/>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8E556E21-D8F9-D4F9-2B2C-5AC988A40F9B}"/>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0626394F-134E-0945-F3DE-AF39F6CCE243}"/>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FA7F9CE3-3237-280E-0AD3-A18D39C2BD31}"/>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4BDF583D-D781-56AD-A54A-53C99DCE1998}"/>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230986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BEEB4C64-3E89-EB47-F7B6-6E1127006131}"/>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B0E108B0-E365-F83A-0328-FF10D87D2340}"/>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b="1" dirty="0"/>
              <a:t>Best Practices in Developing a Network Security Model</a:t>
            </a:r>
          </a:p>
        </p:txBody>
      </p:sp>
      <p:sp>
        <p:nvSpPr>
          <p:cNvPr id="261" name="Google Shape;261;p44">
            <a:extLst>
              <a:ext uri="{FF2B5EF4-FFF2-40B4-BE49-F238E27FC236}">
                <a16:creationId xmlns:a16="http://schemas.microsoft.com/office/drawing/2014/main" id="{F628B25B-23C4-2266-ED26-124ABD5FDCA8}"/>
              </a:ext>
            </a:extLst>
          </p:cNvPr>
          <p:cNvSpPr txBox="1">
            <a:spLocks noGrp="1"/>
          </p:cNvSpPr>
          <p:nvPr>
            <p:ph type="body" idx="1"/>
          </p:nvPr>
        </p:nvSpPr>
        <p:spPr>
          <a:xfrm>
            <a:off x="4768017" y="1471125"/>
            <a:ext cx="3856437" cy="3433383"/>
          </a:xfrm>
          <a:prstGeom prst="rect">
            <a:avLst/>
          </a:prstGeom>
        </p:spPr>
        <p:txBody>
          <a:bodyPr spcFirstLastPara="1" wrap="square" lIns="91425" tIns="91425" rIns="91425" bIns="91425" anchor="t" anchorCtr="0">
            <a:noAutofit/>
          </a:bodyPr>
          <a:lstStyle/>
          <a:p>
            <a:pPr>
              <a:buFont typeface="+mj-lt"/>
              <a:buAutoNum type="arabicPeriod"/>
            </a:pPr>
            <a:r>
              <a:rPr lang="en-US" b="1" dirty="0"/>
              <a:t>Use Strong Encryption</a:t>
            </a:r>
            <a:r>
              <a:rPr lang="en-US" dirty="0"/>
              <a:t>: Choose well-tested algorithms when needed (AES, RSA).</a:t>
            </a:r>
          </a:p>
          <a:p>
            <a:pPr>
              <a:buFont typeface="+mj-lt"/>
              <a:buAutoNum type="arabicPeriod"/>
            </a:pPr>
            <a:r>
              <a:rPr lang="en-US" b="1" dirty="0"/>
              <a:t>Manage Keys Securely</a:t>
            </a:r>
            <a:r>
              <a:rPr lang="en-US" dirty="0"/>
              <a:t>: Use secure key exchange and key management techniques.</a:t>
            </a:r>
          </a:p>
          <a:p>
            <a:pPr>
              <a:buFont typeface="+mj-lt"/>
              <a:buAutoNum type="arabicPeriod"/>
            </a:pPr>
            <a:r>
              <a:rPr lang="en-US" b="1" dirty="0"/>
              <a:t>Implement Secure Protocols</a:t>
            </a:r>
            <a:r>
              <a:rPr lang="en-US" dirty="0"/>
              <a:t>: Use established security protocols (e.g., TLS, SSH).</a:t>
            </a:r>
          </a:p>
          <a:p>
            <a:pPr>
              <a:buFont typeface="+mj-lt"/>
              <a:buAutoNum type="arabicPeriod"/>
            </a:pPr>
            <a:r>
              <a:rPr lang="en-US" b="1" dirty="0"/>
              <a:t>Monitor and Update</a:t>
            </a:r>
            <a:r>
              <a:rPr lang="en-US" dirty="0"/>
              <a:t>: Continuously monitor for vulnerabilities and update the security architecture.</a:t>
            </a:r>
          </a:p>
          <a:p>
            <a:pPr>
              <a:buFont typeface="+mj-lt"/>
              <a:buAutoNum type="arabicPeriod"/>
            </a:pPr>
            <a:endParaRPr lang="en-US" dirty="0"/>
          </a:p>
          <a:p>
            <a:pPr marL="177800" indent="0">
              <a:buNone/>
            </a:pPr>
            <a:endParaRPr lang="en-US" dirty="0"/>
          </a:p>
        </p:txBody>
      </p:sp>
      <p:pic>
        <p:nvPicPr>
          <p:cNvPr id="262" name="Google Shape;262;p44">
            <a:extLst>
              <a:ext uri="{FF2B5EF4-FFF2-40B4-BE49-F238E27FC236}">
                <a16:creationId xmlns:a16="http://schemas.microsoft.com/office/drawing/2014/main" id="{2DD3F0B6-28DA-738A-21CE-766E12768B41}"/>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D93356EB-F047-47D3-7B75-6497CF599B38}"/>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69C7AEFB-33BC-364D-02CC-3CE6064CD5F1}"/>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FA0DE36E-4869-77DB-F596-F1198B114ABB}"/>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BABA9BF-771C-C015-ED53-D31B1641BF49}"/>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4D638DB-E502-D1E9-BB42-1FEEB43A431F}"/>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BEE13B02-BB05-1B39-A1D6-38AB9F34FFA7}"/>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999383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13517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4572000" y="3366574"/>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3772348" y="3366574"/>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lt1"/>
                </a:solidFill>
              </a:rPr>
              <a:t>Do you have any questions?</a:t>
            </a:r>
            <a:endParaRPr b="1" dirty="0">
              <a:solidFill>
                <a:schemeClr val="lt1"/>
              </a:solidFill>
            </a:endParaRPr>
          </a:p>
          <a:p>
            <a:pPr marL="0" lvl="0" indent="0" algn="ctr" rtl="0">
              <a:spcBef>
                <a:spcPts val="1000"/>
              </a:spcBef>
              <a:spcAft>
                <a:spcPts val="0"/>
              </a:spcAft>
              <a:buClr>
                <a:schemeClr val="dk1"/>
              </a:buClr>
              <a:buSzPts val="1100"/>
              <a:buFont typeface="Arial"/>
              <a:buNone/>
            </a:pPr>
            <a:r>
              <a:rPr lang="en" dirty="0">
                <a:solidFill>
                  <a:schemeClr val="lt1"/>
                </a:solidFill>
              </a:rPr>
              <a:t>amosmarvellous48@gmail.com </a:t>
            </a:r>
            <a:endParaRPr dirty="0">
              <a:solidFill>
                <a:schemeClr val="lt1"/>
              </a:solidFill>
            </a:endParaRPr>
          </a:p>
          <a:p>
            <a:pPr marL="0" lvl="0" indent="0" algn="ctr" rtl="0">
              <a:spcBef>
                <a:spcPts val="0"/>
              </a:spcBef>
              <a:spcAft>
                <a:spcPts val="0"/>
              </a:spcAft>
              <a:buClr>
                <a:schemeClr val="dk1"/>
              </a:buClr>
              <a:buSzPts val="1100"/>
              <a:buFont typeface="Arial"/>
              <a:buNone/>
            </a:pPr>
            <a:r>
              <a:rPr lang="en" dirty="0">
                <a:solidFill>
                  <a:schemeClr val="lt1"/>
                </a:solidFill>
              </a:rPr>
              <a:t>+234</a:t>
            </a:r>
            <a:r>
              <a:rPr lang="en" dirty="0"/>
              <a:t> 702 625 4613</a:t>
            </a:r>
            <a:endParaRPr dirty="0">
              <a:solidFill>
                <a:schemeClr val="lt1"/>
              </a:solidFill>
            </a:endParaRPr>
          </a:p>
          <a:p>
            <a:pPr marL="0" lvl="0" indent="0" algn="ctr" rtl="0">
              <a:spcBef>
                <a:spcPts val="0"/>
              </a:spcBef>
              <a:spcAft>
                <a:spcPts val="0"/>
              </a:spcAft>
              <a:buNone/>
            </a:pPr>
            <a:endParaRPr dirty="0">
              <a:solidFill>
                <a:schemeClr val="lt1"/>
              </a:solidFill>
            </a:endParaRPr>
          </a:p>
        </p:txBody>
      </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Network Security Model</a:t>
            </a:r>
            <a:endParaRPr dirty="0"/>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312" name="Google Shape;312;p47"/>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alphaModFix/>
          </a:blip>
          <a:stretch>
            <a:fillRect/>
          </a:stretch>
        </p:blipFill>
        <p:spPr>
          <a:xfrm>
            <a:off x="3941691" y="899509"/>
            <a:ext cx="875027" cy="8921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Network Security?</a:t>
            </a:r>
            <a:endParaRPr dirty="0"/>
          </a:p>
        </p:txBody>
      </p:sp>
      <p:sp>
        <p:nvSpPr>
          <p:cNvPr id="261" name="Google Shape;261;p44"/>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Network security is the practice of protecting data and resources in a network from unauthorized access, misuse, or theft.</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The objective is to ensure the confidentiality, integrity, and availability of data.</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Robust network security measures safeguard network availability and provide layered </a:t>
            </a:r>
            <a:r>
              <a:rPr lang="en-US" dirty="0" err="1"/>
              <a:t>defences</a:t>
            </a:r>
            <a:r>
              <a:rPr lang="en-US" dirty="0"/>
              <a:t> against a range of cyber threats that can exploit vulnerabilities to breach networks and steal critical data.</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712244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04D77511-62BC-FD2C-E3D2-EEB1FDF3471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41D21D43-6721-B18A-EC12-F4D43FB3884E}"/>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What is a Network Security Model?</a:t>
            </a:r>
          </a:p>
        </p:txBody>
      </p:sp>
      <p:sp>
        <p:nvSpPr>
          <p:cNvPr id="261" name="Google Shape;261;p44">
            <a:extLst>
              <a:ext uri="{FF2B5EF4-FFF2-40B4-BE49-F238E27FC236}">
                <a16:creationId xmlns:a16="http://schemas.microsoft.com/office/drawing/2014/main" id="{5D561C3E-3632-7042-0E10-2F6914943C83}"/>
              </a:ext>
            </a:extLst>
          </p:cNvPr>
          <p:cNvSpPr txBox="1">
            <a:spLocks noGrp="1"/>
          </p:cNvSpPr>
          <p:nvPr>
            <p:ph type="body" idx="1"/>
          </p:nvPr>
        </p:nvSpPr>
        <p:spPr>
          <a:xfrm>
            <a:off x="4788800" y="1691464"/>
            <a:ext cx="4161236" cy="33238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A network security model in computer networks refers to the structured defensive mechanisms and protocols implemented to protect the confidentiality, integrity and availability of data transmitted between devices over an interconnected system of networks.</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Its core purpose of computer network security (CNS) is to transform plain text data into encrypted ciphertext before sending it over the vulnerable network channel so that potential attackers cannot decipher or make sense of the information.</a:t>
            </a:r>
          </a:p>
        </p:txBody>
      </p:sp>
      <p:pic>
        <p:nvPicPr>
          <p:cNvPr id="262" name="Google Shape;262;p44">
            <a:extLst>
              <a:ext uri="{FF2B5EF4-FFF2-40B4-BE49-F238E27FC236}">
                <a16:creationId xmlns:a16="http://schemas.microsoft.com/office/drawing/2014/main" id="{59F61814-19EE-997D-9FC3-97407716854F}"/>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C5ECB95A-7414-25CB-9A8F-46249589636A}"/>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1499356-9C20-CED9-3345-A190DD46E574}"/>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7A8CB9CE-92F3-8345-847A-F86A529BD388}"/>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1218C7F7-6159-C577-1B0E-B12921BB4C3E}"/>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138884FE-C29B-846F-8E07-F4A1C4CE6458}"/>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18CDEEA-FEE2-C803-06D3-C64AEA9E4C5A}"/>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809696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9C8E2FFE-509F-5483-97A6-1D966D45EE1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394949D4-DABF-474E-5ADB-CAA7BFB64333}"/>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Network Security Model</a:t>
            </a:r>
          </a:p>
        </p:txBody>
      </p:sp>
      <p:sp>
        <p:nvSpPr>
          <p:cNvPr id="261" name="Google Shape;261;p44">
            <a:extLst>
              <a:ext uri="{FF2B5EF4-FFF2-40B4-BE49-F238E27FC236}">
                <a16:creationId xmlns:a16="http://schemas.microsoft.com/office/drawing/2014/main" id="{37BDB770-795C-7D7A-8FBC-91474896F64B}"/>
              </a:ext>
            </a:extLst>
          </p:cNvPr>
          <p:cNvSpPr txBox="1">
            <a:spLocks noGrp="1"/>
          </p:cNvSpPr>
          <p:nvPr>
            <p:ph type="body" idx="1"/>
          </p:nvPr>
        </p:nvSpPr>
        <p:spPr>
          <a:xfrm>
            <a:off x="4788800" y="1691464"/>
            <a:ext cx="4161236" cy="33238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This is achieved by applying a cryptographic algorithm powered by a secret key known only to the communicating parties in the network security model in CNS. The encrypted data gets transmitted and later decrypted at the receiving end with the same secret key.</a:t>
            </a:r>
          </a:p>
        </p:txBody>
      </p:sp>
      <p:pic>
        <p:nvPicPr>
          <p:cNvPr id="262" name="Google Shape;262;p44">
            <a:extLst>
              <a:ext uri="{FF2B5EF4-FFF2-40B4-BE49-F238E27FC236}">
                <a16:creationId xmlns:a16="http://schemas.microsoft.com/office/drawing/2014/main" id="{646631D1-CB78-4600-F97F-1987E211A2C7}"/>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36C58BF7-FE5E-E44D-9815-3A4CD22AD750}"/>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14F739B7-A882-18F5-AA03-0842D82C6997}"/>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C1DAD520-EA14-4176-859E-0E1FAB7E8435}"/>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7B8C1739-FCC8-597F-7894-8E54A748A17D}"/>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11F1653D-709F-DB6E-611F-0ADC48810995}"/>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C38A11CB-A6F0-2AE1-5B9E-A88935EC9382}"/>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33178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8" y="475488"/>
            <a:ext cx="6575965" cy="95153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Aspects of an effective Network Security Model</a:t>
            </a:r>
            <a:endParaRPr dirty="0"/>
          </a:p>
        </p:txBody>
      </p:sp>
      <p:sp>
        <p:nvSpPr>
          <p:cNvPr id="261" name="Google Shape;261;p44"/>
          <p:cNvSpPr txBox="1">
            <a:spLocks noGrp="1"/>
          </p:cNvSpPr>
          <p:nvPr>
            <p:ph type="body" idx="1"/>
          </p:nvPr>
        </p:nvSpPr>
        <p:spPr>
          <a:xfrm>
            <a:off x="4327303" y="1427018"/>
            <a:ext cx="4504969" cy="3555501"/>
          </a:xfrm>
          <a:prstGeom prst="rect">
            <a:avLst/>
          </a:prstGeom>
        </p:spPr>
        <p:txBody>
          <a:bodyPr spcFirstLastPara="1" wrap="square" lIns="91425" tIns="91425" rIns="91425" bIns="91425" anchor="t" anchorCtr="0">
            <a:noAutofit/>
          </a:bodyPr>
          <a:lstStyle/>
          <a:p>
            <a:pPr marL="177800" indent="0">
              <a:buNone/>
            </a:pPr>
            <a:r>
              <a:rPr lang="en-US" dirty="0"/>
              <a:t>Building Blocks of a Network Security Model</a:t>
            </a:r>
          </a:p>
          <a:p>
            <a:pPr>
              <a:buFont typeface="+mj-lt"/>
              <a:buAutoNum type="arabicPeriod"/>
            </a:pPr>
            <a:r>
              <a:rPr lang="en-US" b="1" dirty="0"/>
              <a:t>Algorithm Design</a:t>
            </a:r>
            <a:r>
              <a:rPr lang="en-US" dirty="0"/>
              <a:t>: An encryption algorithm encodes plaintext into ciphertext and decodes cypher text back into plain text. The algorithm’s strength relies on its ability to withstand cracking attempts by adversaries.</a:t>
            </a:r>
          </a:p>
          <a:p>
            <a:pPr>
              <a:buFont typeface="+mj-lt"/>
              <a:buAutoNum type="arabicPeriod"/>
            </a:pPr>
            <a:endParaRPr lang="en-US" dirty="0"/>
          </a:p>
          <a:p>
            <a:pPr>
              <a:buFont typeface="+mj-lt"/>
              <a:buAutoNum type="arabicPeriod"/>
            </a:pPr>
            <a:r>
              <a:rPr lang="en-US" b="1" dirty="0"/>
              <a:t>Secret Information Generation</a:t>
            </a:r>
            <a:r>
              <a:rPr lang="en-US" dirty="0"/>
              <a:t>: Creation of cryptographic keys to protect data.</a:t>
            </a:r>
          </a:p>
          <a:p>
            <a:pPr>
              <a:buFont typeface="+mj-lt"/>
              <a:buAutoNum type="arabicPeriod"/>
            </a:pPr>
            <a:endParaRPr lang="en-US" dirty="0"/>
          </a:p>
          <a:p>
            <a:pPr>
              <a:buFont typeface="+mj-lt"/>
              <a:buAutoNum type="arabicPeriod"/>
            </a:pPr>
            <a:r>
              <a:rPr lang="en-US" b="1" dirty="0"/>
              <a:t>Key Distribution Methods</a:t>
            </a:r>
            <a:r>
              <a:rPr lang="en-US" dirty="0"/>
              <a:t>: A trusted third party facilitates the secret key exchange in the network security model in CNS.</a:t>
            </a:r>
          </a:p>
          <a:p>
            <a:pPr>
              <a:buFont typeface="+mj-lt"/>
              <a:buAutoNum type="arabicPeriod"/>
            </a:pPr>
            <a:endParaRPr lang="en-US" dirty="0"/>
          </a:p>
          <a:p>
            <a:pPr>
              <a:buFont typeface="+mj-lt"/>
              <a:buAutoNum type="arabicPeriod"/>
            </a:pPr>
            <a:r>
              <a:rPr lang="en-US" b="1" dirty="0"/>
              <a:t>Protocols</a:t>
            </a:r>
            <a:r>
              <a:rPr lang="en-US" dirty="0"/>
              <a:t>: Establish communication rules (e.g., TLS) to manage secure connections.</a:t>
            </a:r>
          </a:p>
          <a:p>
            <a:pPr>
              <a:buFont typeface="+mj-lt"/>
              <a:buAutoNum type="arabicPeriod"/>
            </a:pPr>
            <a:endParaRPr lang="en-US"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70651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DF4842F2-4A54-F969-D465-205F5E4B10D8}"/>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C0FC5F60-BF01-17ED-B081-BF112D71179D}"/>
              </a:ext>
            </a:extLst>
          </p:cNvPr>
          <p:cNvSpPr txBox="1">
            <a:spLocks noGrp="1"/>
          </p:cNvSpPr>
          <p:nvPr>
            <p:ph type="title"/>
          </p:nvPr>
        </p:nvSpPr>
        <p:spPr>
          <a:xfrm>
            <a:off x="704598" y="475488"/>
            <a:ext cx="65759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Network Security Model</a:t>
            </a:r>
            <a:endParaRPr dirty="0"/>
          </a:p>
        </p:txBody>
      </p:sp>
      <p:pic>
        <p:nvPicPr>
          <p:cNvPr id="262" name="Google Shape;262;p44">
            <a:extLst>
              <a:ext uri="{FF2B5EF4-FFF2-40B4-BE49-F238E27FC236}">
                <a16:creationId xmlns:a16="http://schemas.microsoft.com/office/drawing/2014/main" id="{7D74F81D-A190-D1F0-9CE5-12CE4ABC5DBF}"/>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7D6471F6-9CE6-B0F4-5998-9D2789B3E21B}"/>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8941B2A-F486-E2C3-5B24-FAD1550775A4}"/>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60ED4552-B722-E65F-9401-3FCCD8E7E811}"/>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534F3C37-BF8C-0376-787C-5FC9B535AA66}"/>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860E35CA-75D1-5821-8611-9D173421D2FD}"/>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FEAFC00B-B2F8-0FC2-9A5E-E4FF2BB411D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3" name="Picture 2">
            <a:extLst>
              <a:ext uri="{FF2B5EF4-FFF2-40B4-BE49-F238E27FC236}">
                <a16:creationId xmlns:a16="http://schemas.microsoft.com/office/drawing/2014/main" id="{50548DE9-A2FA-49EC-1F68-48826B048C89}"/>
              </a:ext>
            </a:extLst>
          </p:cNvPr>
          <p:cNvPicPr>
            <a:picLocks noChangeAspect="1"/>
          </p:cNvPicPr>
          <p:nvPr/>
        </p:nvPicPr>
        <p:blipFill>
          <a:blip r:embed="rId10"/>
          <a:stretch>
            <a:fillRect/>
          </a:stretch>
        </p:blipFill>
        <p:spPr>
          <a:xfrm>
            <a:off x="224413" y="144569"/>
            <a:ext cx="8695173" cy="4854361"/>
          </a:xfrm>
          <a:prstGeom prst="rect">
            <a:avLst/>
          </a:prstGeom>
        </p:spPr>
      </p:pic>
    </p:spTree>
    <p:extLst>
      <p:ext uri="{BB962C8B-B14F-4D97-AF65-F5344CB8AC3E}">
        <p14:creationId xmlns:p14="http://schemas.microsoft.com/office/powerpoint/2010/main" val="1093122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659023B8-99AA-C5A0-C0E7-D9CBEBC2002E}"/>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7EBAB984-5619-E923-E0E3-2E7D3DB413E3}"/>
              </a:ext>
            </a:extLst>
          </p:cNvPr>
          <p:cNvSpPr txBox="1">
            <a:spLocks noGrp="1"/>
          </p:cNvSpPr>
          <p:nvPr>
            <p:ph type="title"/>
          </p:nvPr>
        </p:nvSpPr>
        <p:spPr>
          <a:xfrm>
            <a:off x="704598" y="475488"/>
            <a:ext cx="65759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Network Access Security Model</a:t>
            </a:r>
            <a:endParaRPr dirty="0"/>
          </a:p>
        </p:txBody>
      </p:sp>
      <p:pic>
        <p:nvPicPr>
          <p:cNvPr id="262" name="Google Shape;262;p44">
            <a:extLst>
              <a:ext uri="{FF2B5EF4-FFF2-40B4-BE49-F238E27FC236}">
                <a16:creationId xmlns:a16="http://schemas.microsoft.com/office/drawing/2014/main" id="{9112DB1B-240C-DBB2-46CB-791644B037D5}"/>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FEA9530E-306D-C1B4-0DE1-E0F99234B8E4}"/>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178E1A59-68AE-F68F-96B0-B226D941323C}"/>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853141DE-EA09-AED7-8C09-5B04C8A2A97E}"/>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74C78716-CA5D-50F4-6545-746089425467}"/>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4876EC40-4769-FA5F-70B0-92067A298E8C}"/>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D50AE3E9-A335-8D65-843A-0877D436CB41}"/>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4" name="Picture 3">
            <a:extLst>
              <a:ext uri="{FF2B5EF4-FFF2-40B4-BE49-F238E27FC236}">
                <a16:creationId xmlns:a16="http://schemas.microsoft.com/office/drawing/2014/main" id="{3FFAA017-61B7-C664-F161-0A26EAA429FE}"/>
              </a:ext>
            </a:extLst>
          </p:cNvPr>
          <p:cNvPicPr>
            <a:picLocks noChangeAspect="1"/>
          </p:cNvPicPr>
          <p:nvPr/>
        </p:nvPicPr>
        <p:blipFill>
          <a:blip r:embed="rId10"/>
          <a:stretch>
            <a:fillRect/>
          </a:stretch>
        </p:blipFill>
        <p:spPr>
          <a:xfrm>
            <a:off x="250689" y="1056243"/>
            <a:ext cx="8893311" cy="3558848"/>
          </a:xfrm>
          <a:prstGeom prst="rect">
            <a:avLst/>
          </a:prstGeom>
        </p:spPr>
      </p:pic>
    </p:spTree>
    <p:extLst>
      <p:ext uri="{BB962C8B-B14F-4D97-AF65-F5344CB8AC3E}">
        <p14:creationId xmlns:p14="http://schemas.microsoft.com/office/powerpoint/2010/main" val="3067977795"/>
      </p:ext>
    </p:extLst>
  </p:cSld>
  <p:clrMapOvr>
    <a:masterClrMapping/>
  </p:clrMapOvr>
</p:sld>
</file>

<file path=ppt/theme/theme1.xml><?xml version="1.0" encoding="utf-8"?>
<a:theme xmlns:a="http://schemas.openxmlformats.org/drawingml/2006/main" name="Black and Gold Pitch Deck by Slidesgo">
  <a:themeElements>
    <a:clrScheme name="Simple Light">
      <a:dk1>
        <a:srgbClr val="000000"/>
      </a:dk1>
      <a:lt1>
        <a:srgbClr val="E9C78C"/>
      </a:lt1>
      <a:dk2>
        <a:srgbClr val="FAECD3"/>
      </a:dk2>
      <a:lt2>
        <a:srgbClr val="FFFFFF"/>
      </a:lt2>
      <a:accent1>
        <a:srgbClr val="E2E2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3424</TotalTime>
  <Words>940</Words>
  <Application>Microsoft Office PowerPoint</Application>
  <PresentationFormat>On-screen Show (16:9)</PresentationFormat>
  <Paragraphs>96</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Crimson Text</vt:lpstr>
      <vt:lpstr>Josefin Sans</vt:lpstr>
      <vt:lpstr>Cardo</vt:lpstr>
      <vt:lpstr>Teko</vt:lpstr>
      <vt:lpstr>Arial</vt:lpstr>
      <vt:lpstr>Open Sans</vt:lpstr>
      <vt:lpstr>source-serif-pro</vt:lpstr>
      <vt:lpstr>Karla</vt:lpstr>
      <vt:lpstr>Black and Gold Pitch Deck by Slidesgo</vt:lpstr>
      <vt:lpstr>Developing a Network Security Model</vt:lpstr>
      <vt:lpstr>At the end, the fellow should:</vt:lpstr>
      <vt:lpstr>Network Security Model</vt:lpstr>
      <vt:lpstr>What is Network Security?</vt:lpstr>
      <vt:lpstr>What is a Network Security Model?</vt:lpstr>
      <vt:lpstr>Network Security Model</vt:lpstr>
      <vt:lpstr>Aspects of an effective Network Security Model</vt:lpstr>
      <vt:lpstr>Network Security Model</vt:lpstr>
      <vt:lpstr>Network Access Security Model</vt:lpstr>
      <vt:lpstr>How to Develop a Network Security Model</vt:lpstr>
      <vt:lpstr>Cryptography</vt:lpstr>
      <vt:lpstr>What is Cryptography</vt:lpstr>
      <vt:lpstr>Workflow of Cryptography</vt:lpstr>
      <vt:lpstr>Importance of Cryptography</vt:lpstr>
      <vt:lpstr>Terminology in Cryptography</vt:lpstr>
      <vt:lpstr>Types of Cryptography</vt:lpstr>
      <vt:lpstr>Workflow of Cryptography</vt:lpstr>
      <vt:lpstr>Practical Exercise</vt:lpstr>
      <vt:lpstr>Scenerio</vt:lpstr>
      <vt:lpstr>Caesar cipher </vt:lpstr>
      <vt:lpstr>PowerPoint Presentation</vt:lpstr>
      <vt:lpstr>PowerPoint Presentation</vt:lpstr>
      <vt:lpstr>PowerPoint Presentation</vt:lpstr>
      <vt:lpstr>Encrypt the data found in the txt file sent to you using ceasar cypher and a key value of 23. And save it in a new txt file for me to decrypt</vt:lpstr>
      <vt:lpstr>Integrating Encryption into Network Security Models</vt:lpstr>
      <vt:lpstr>Encryption in Network Security Models</vt:lpstr>
      <vt:lpstr>Best Practices in Developing a Network Security Model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Marvellous Amos</dc:creator>
  <cp:lastModifiedBy>Marvellous Amos</cp:lastModifiedBy>
  <cp:revision>18</cp:revision>
  <dcterms:modified xsi:type="dcterms:W3CDTF">2024-10-22T20:56:16Z</dcterms:modified>
</cp:coreProperties>
</file>